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5" r:id="rId4"/>
  </p:sldMasterIdLst>
  <p:notesMasterIdLst>
    <p:notesMasterId r:id="rId44"/>
  </p:notesMasterIdLst>
  <p:handoutMasterIdLst>
    <p:handoutMasterId r:id="rId45"/>
  </p:handoutMasterIdLst>
  <p:sldIdLst>
    <p:sldId id="530" r:id="rId5"/>
    <p:sldId id="560" r:id="rId6"/>
    <p:sldId id="959" r:id="rId7"/>
    <p:sldId id="510" r:id="rId8"/>
    <p:sldId id="499" r:id="rId9"/>
    <p:sldId id="953" r:id="rId10"/>
    <p:sldId id="563" r:id="rId11"/>
    <p:sldId id="568" r:id="rId12"/>
    <p:sldId id="570" r:id="rId13"/>
    <p:sldId id="571" r:id="rId14"/>
    <p:sldId id="914" r:id="rId15"/>
    <p:sldId id="915" r:id="rId16"/>
    <p:sldId id="360" r:id="rId17"/>
    <p:sldId id="281" r:id="rId18"/>
    <p:sldId id="283" r:id="rId19"/>
    <p:sldId id="286" r:id="rId20"/>
    <p:sldId id="287" r:id="rId21"/>
    <p:sldId id="672" r:id="rId22"/>
    <p:sldId id="288" r:id="rId23"/>
    <p:sldId id="291" r:id="rId24"/>
    <p:sldId id="292" r:id="rId25"/>
    <p:sldId id="294" r:id="rId26"/>
    <p:sldId id="297" r:id="rId27"/>
    <p:sldId id="298" r:id="rId28"/>
    <p:sldId id="299" r:id="rId29"/>
    <p:sldId id="536" r:id="rId30"/>
    <p:sldId id="544" r:id="rId31"/>
    <p:sldId id="539" r:id="rId32"/>
    <p:sldId id="540" r:id="rId33"/>
    <p:sldId id="919" r:id="rId34"/>
    <p:sldId id="535" r:id="rId35"/>
    <p:sldId id="303" r:id="rId36"/>
    <p:sldId id="541" r:id="rId37"/>
    <p:sldId id="960" r:id="rId38"/>
    <p:sldId id="316" r:id="rId39"/>
    <p:sldId id="318" r:id="rId40"/>
    <p:sldId id="319" r:id="rId41"/>
    <p:sldId id="689" r:id="rId42"/>
    <p:sldId id="924" r:id="rId43"/>
  </p:sldIdLst>
  <p:sldSz cx="9144000" cy="6858000" type="screen4x3"/>
  <p:notesSz cx="7023100" cy="9309100"/>
  <p:defaultText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09"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9"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utt, Chloe M [US] (CO)" initials="SCM[(" lastIdx="15" clrIdx="0">
    <p:extLst>
      <p:ext uri="{19B8F6BF-5375-455C-9EA6-DF929625EA0E}">
        <p15:presenceInfo xmlns:p15="http://schemas.microsoft.com/office/powerpoint/2012/main" userId="Scutt, Chloe M [US] (C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9A"/>
    <a:srgbClr val="0F2554"/>
    <a:srgbClr val="65B2E8"/>
    <a:srgbClr val="2C1A46"/>
    <a:srgbClr val="0AB2E8"/>
    <a:srgbClr val="BA8CFF"/>
    <a:srgbClr val="C2D501"/>
    <a:srgbClr val="3896B4"/>
    <a:srgbClr val="C05726"/>
    <a:srgbClr val="798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CBE6E0-C9F1-4C61-9262-AED4EF0B96CC}" v="2" dt="2025-03-24T17:27:24.1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3459" autoAdjust="0"/>
    <p:restoredTop sz="94709" autoAdjust="0"/>
  </p:normalViewPr>
  <p:slideViewPr>
    <p:cSldViewPr snapToGrid="0" snapToObjects="1">
      <p:cViewPr varScale="1">
        <p:scale>
          <a:sx n="112" d="100"/>
          <a:sy n="112" d="100"/>
        </p:scale>
        <p:origin x="1710" y="114"/>
      </p:cViewPr>
      <p:guideLst/>
    </p:cSldViewPr>
  </p:slideViewPr>
  <p:outlineViewPr>
    <p:cViewPr>
      <p:scale>
        <a:sx n="33" d="100"/>
        <a:sy n="33" d="100"/>
      </p:scale>
      <p:origin x="0" y="-1548"/>
    </p:cViewPr>
  </p:outlineViewPr>
  <p:notesTextViewPr>
    <p:cViewPr>
      <p:scale>
        <a:sx n="3" d="2"/>
        <a:sy n="3" d="2"/>
      </p:scale>
      <p:origin x="0" y="0"/>
    </p:cViewPr>
  </p:notesTextViewPr>
  <p:sorterViewPr>
    <p:cViewPr>
      <p:scale>
        <a:sx n="68" d="100"/>
        <a:sy n="68" d="100"/>
      </p:scale>
      <p:origin x="0" y="0"/>
    </p:cViewPr>
  </p:sorterViewPr>
  <p:notesViewPr>
    <p:cSldViewPr snapToGrid="0" snapToObjects="1">
      <p:cViewPr varScale="1">
        <p:scale>
          <a:sx n="79" d="100"/>
          <a:sy n="79" d="100"/>
        </p:scale>
        <p:origin x="29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k, Jim [US] (CO)" userId="77cd093e-def8-4791-aa81-06c69a8a9bbe" providerId="ADAL" clId="{C5CBE6E0-C9F1-4C61-9262-AED4EF0B96CC}"/>
    <pc:docChg chg="custSel delSld modSld modMainMaster">
      <pc:chgData name="Link, Jim [US] (CO)" userId="77cd093e-def8-4791-aa81-06c69a8a9bbe" providerId="ADAL" clId="{C5CBE6E0-C9F1-4C61-9262-AED4EF0B96CC}" dt="2025-03-24T17:28:08.648" v="13" actId="6549"/>
      <pc:docMkLst>
        <pc:docMk/>
      </pc:docMkLst>
      <pc:sldChg chg="modSp mod">
        <pc:chgData name="Link, Jim [US] (CO)" userId="77cd093e-def8-4791-aa81-06c69a8a9bbe" providerId="ADAL" clId="{C5CBE6E0-C9F1-4C61-9262-AED4EF0B96CC}" dt="2025-03-24T17:27:24.235" v="10" actId="27636"/>
        <pc:sldMkLst>
          <pc:docMk/>
          <pc:sldMk cId="0" sldId="281"/>
        </pc:sldMkLst>
        <pc:spChg chg="mod">
          <ac:chgData name="Link, Jim [US] (CO)" userId="77cd093e-def8-4791-aa81-06c69a8a9bbe" providerId="ADAL" clId="{C5CBE6E0-C9F1-4C61-9262-AED4EF0B96CC}" dt="2025-03-24T17:27:24.134" v="9"/>
          <ac:spMkLst>
            <pc:docMk/>
            <pc:sldMk cId="0" sldId="281"/>
            <ac:spMk id="2" creationId="{706AF19B-3EFB-4053-9089-62875EFB6391}"/>
          </ac:spMkLst>
        </pc:spChg>
        <pc:spChg chg="mod">
          <ac:chgData name="Link, Jim [US] (CO)" userId="77cd093e-def8-4791-aa81-06c69a8a9bbe" providerId="ADAL" clId="{C5CBE6E0-C9F1-4C61-9262-AED4EF0B96CC}" dt="2025-03-24T17:27:24.235" v="10" actId="27636"/>
          <ac:spMkLst>
            <pc:docMk/>
            <pc:sldMk cId="0" sldId="281"/>
            <ac:spMk id="3" creationId="{978B9F3F-2E67-421D-BD99-C771979FAFB7}"/>
          </ac:spMkLst>
        </pc:spChg>
      </pc:sldChg>
      <pc:sldChg chg="modSp">
        <pc:chgData name="Link, Jim [US] (CO)" userId="77cd093e-def8-4791-aa81-06c69a8a9bbe" providerId="ADAL" clId="{C5CBE6E0-C9F1-4C61-9262-AED4EF0B96CC}" dt="2025-03-24T17:27:24.134" v="9"/>
        <pc:sldMkLst>
          <pc:docMk/>
          <pc:sldMk cId="0" sldId="283"/>
        </pc:sldMkLst>
        <pc:spChg chg="mod">
          <ac:chgData name="Link, Jim [US] (CO)" userId="77cd093e-def8-4791-aa81-06c69a8a9bbe" providerId="ADAL" clId="{C5CBE6E0-C9F1-4C61-9262-AED4EF0B96CC}" dt="2025-03-24T17:27:24.134" v="9"/>
          <ac:spMkLst>
            <pc:docMk/>
            <pc:sldMk cId="0" sldId="283"/>
            <ac:spMk id="2" creationId="{83A1C4E3-CC80-4AEF-BD0A-54862ADCD635}"/>
          </ac:spMkLst>
        </pc:spChg>
        <pc:spChg chg="mod">
          <ac:chgData name="Link, Jim [US] (CO)" userId="77cd093e-def8-4791-aa81-06c69a8a9bbe" providerId="ADAL" clId="{C5CBE6E0-C9F1-4C61-9262-AED4EF0B96CC}" dt="2025-03-24T17:27:21.243" v="1"/>
          <ac:spMkLst>
            <pc:docMk/>
            <pc:sldMk cId="0" sldId="283"/>
            <ac:spMk id="3" creationId="{C274C50E-DE3D-4415-AEEE-4281DCB7160C}"/>
          </ac:spMkLst>
        </pc:spChg>
      </pc:sldChg>
      <pc:sldChg chg="modSp mod">
        <pc:chgData name="Link, Jim [US] (CO)" userId="77cd093e-def8-4791-aa81-06c69a8a9bbe" providerId="ADAL" clId="{C5CBE6E0-C9F1-4C61-9262-AED4EF0B96CC}" dt="2025-03-24T17:27:21.332" v="2" actId="27636"/>
        <pc:sldMkLst>
          <pc:docMk/>
          <pc:sldMk cId="0" sldId="291"/>
        </pc:sldMkLst>
        <pc:spChg chg="mod">
          <ac:chgData name="Link, Jim [US] (CO)" userId="77cd093e-def8-4791-aa81-06c69a8a9bbe" providerId="ADAL" clId="{C5CBE6E0-C9F1-4C61-9262-AED4EF0B96CC}" dt="2025-03-24T17:27:21.332" v="2" actId="27636"/>
          <ac:spMkLst>
            <pc:docMk/>
            <pc:sldMk cId="0" sldId="291"/>
            <ac:spMk id="6" creationId="{8C1D811A-9DCC-D046-CE50-4C2C35F09D4B}"/>
          </ac:spMkLst>
        </pc:spChg>
      </pc:sldChg>
      <pc:sldChg chg="modSp mod">
        <pc:chgData name="Link, Jim [US] (CO)" userId="77cd093e-def8-4791-aa81-06c69a8a9bbe" providerId="ADAL" clId="{C5CBE6E0-C9F1-4C61-9262-AED4EF0B96CC}" dt="2025-03-24T17:27:21.335" v="3" actId="27636"/>
        <pc:sldMkLst>
          <pc:docMk/>
          <pc:sldMk cId="0" sldId="292"/>
        </pc:sldMkLst>
        <pc:spChg chg="mod">
          <ac:chgData name="Link, Jim [US] (CO)" userId="77cd093e-def8-4791-aa81-06c69a8a9bbe" providerId="ADAL" clId="{C5CBE6E0-C9F1-4C61-9262-AED4EF0B96CC}" dt="2025-03-24T17:27:21.335" v="3" actId="27636"/>
          <ac:spMkLst>
            <pc:docMk/>
            <pc:sldMk cId="0" sldId="292"/>
            <ac:spMk id="3" creationId="{9E5EDD73-2F45-BDA4-1FD9-36EC600BBFD8}"/>
          </ac:spMkLst>
        </pc:spChg>
      </pc:sldChg>
      <pc:sldChg chg="modSp mod">
        <pc:chgData name="Link, Jim [US] (CO)" userId="77cd093e-def8-4791-aa81-06c69a8a9bbe" providerId="ADAL" clId="{C5CBE6E0-C9F1-4C61-9262-AED4EF0B96CC}" dt="2025-03-24T17:27:21.337" v="4" actId="27636"/>
        <pc:sldMkLst>
          <pc:docMk/>
          <pc:sldMk cId="0" sldId="294"/>
        </pc:sldMkLst>
        <pc:spChg chg="mod">
          <ac:chgData name="Link, Jim [US] (CO)" userId="77cd093e-def8-4791-aa81-06c69a8a9bbe" providerId="ADAL" clId="{C5CBE6E0-C9F1-4C61-9262-AED4EF0B96CC}" dt="2025-03-24T17:27:21.337" v="4" actId="27636"/>
          <ac:spMkLst>
            <pc:docMk/>
            <pc:sldMk cId="0" sldId="294"/>
            <ac:spMk id="4" creationId="{63468692-6CF5-DD6C-A017-B733F5F5097E}"/>
          </ac:spMkLst>
        </pc:spChg>
      </pc:sldChg>
      <pc:sldChg chg="modSp">
        <pc:chgData name="Link, Jim [US] (CO)" userId="77cd093e-def8-4791-aa81-06c69a8a9bbe" providerId="ADAL" clId="{C5CBE6E0-C9F1-4C61-9262-AED4EF0B96CC}" dt="2025-03-24T17:27:24.134" v="9"/>
        <pc:sldMkLst>
          <pc:docMk/>
          <pc:sldMk cId="0" sldId="297"/>
        </pc:sldMkLst>
        <pc:spChg chg="mod">
          <ac:chgData name="Link, Jim [US] (CO)" userId="77cd093e-def8-4791-aa81-06c69a8a9bbe" providerId="ADAL" clId="{C5CBE6E0-C9F1-4C61-9262-AED4EF0B96CC}" dt="2025-03-24T17:27:24.134" v="9"/>
          <ac:spMkLst>
            <pc:docMk/>
            <pc:sldMk cId="0" sldId="297"/>
            <ac:spMk id="2" creationId="{E3811DAA-E42F-4291-BC03-470094ED1B92}"/>
          </ac:spMkLst>
        </pc:spChg>
      </pc:sldChg>
      <pc:sldChg chg="modSp">
        <pc:chgData name="Link, Jim [US] (CO)" userId="77cd093e-def8-4791-aa81-06c69a8a9bbe" providerId="ADAL" clId="{C5CBE6E0-C9F1-4C61-9262-AED4EF0B96CC}" dt="2025-03-24T17:27:21.243" v="1"/>
        <pc:sldMkLst>
          <pc:docMk/>
          <pc:sldMk cId="0" sldId="298"/>
        </pc:sldMkLst>
        <pc:spChg chg="mod">
          <ac:chgData name="Link, Jim [US] (CO)" userId="77cd093e-def8-4791-aa81-06c69a8a9bbe" providerId="ADAL" clId="{C5CBE6E0-C9F1-4C61-9262-AED4EF0B96CC}" dt="2025-03-24T17:27:21.243" v="1"/>
          <ac:spMkLst>
            <pc:docMk/>
            <pc:sldMk cId="0" sldId="298"/>
            <ac:spMk id="14" creationId="{9963EED2-6816-4740-B7D4-FB1321950A37}"/>
          </ac:spMkLst>
        </pc:spChg>
      </pc:sldChg>
      <pc:sldChg chg="modSp mod">
        <pc:chgData name="Link, Jim [US] (CO)" userId="77cd093e-def8-4791-aa81-06c69a8a9bbe" providerId="ADAL" clId="{C5CBE6E0-C9F1-4C61-9262-AED4EF0B96CC}" dt="2025-03-24T17:27:24.242" v="11" actId="27636"/>
        <pc:sldMkLst>
          <pc:docMk/>
          <pc:sldMk cId="0" sldId="299"/>
        </pc:sldMkLst>
        <pc:spChg chg="mod">
          <ac:chgData name="Link, Jim [US] (CO)" userId="77cd093e-def8-4791-aa81-06c69a8a9bbe" providerId="ADAL" clId="{C5CBE6E0-C9F1-4C61-9262-AED4EF0B96CC}" dt="2025-03-24T17:27:24.242" v="11" actId="27636"/>
          <ac:spMkLst>
            <pc:docMk/>
            <pc:sldMk cId="0" sldId="299"/>
            <ac:spMk id="14" creationId="{3E06BDC9-E997-4DCB-8A4C-7517FF474A32}"/>
          </ac:spMkLst>
        </pc:spChg>
      </pc:sldChg>
      <pc:sldChg chg="modSp mod">
        <pc:chgData name="Link, Jim [US] (CO)" userId="77cd093e-def8-4791-aa81-06c69a8a9bbe" providerId="ADAL" clId="{C5CBE6E0-C9F1-4C61-9262-AED4EF0B96CC}" dt="2025-03-24T17:27:21.356" v="8" actId="27636"/>
        <pc:sldMkLst>
          <pc:docMk/>
          <pc:sldMk cId="0" sldId="303"/>
        </pc:sldMkLst>
        <pc:spChg chg="mod">
          <ac:chgData name="Link, Jim [US] (CO)" userId="77cd093e-def8-4791-aa81-06c69a8a9bbe" providerId="ADAL" clId="{C5CBE6E0-C9F1-4C61-9262-AED4EF0B96CC}" dt="2025-03-24T17:27:21.356" v="8" actId="27636"/>
          <ac:spMkLst>
            <pc:docMk/>
            <pc:sldMk cId="0" sldId="303"/>
            <ac:spMk id="3" creationId="{41E94EC1-FFCC-E57E-EFC7-0BF48E9A6CDB}"/>
          </ac:spMkLst>
        </pc:spChg>
      </pc:sldChg>
      <pc:sldChg chg="modSp">
        <pc:chgData name="Link, Jim [US] (CO)" userId="77cd093e-def8-4791-aa81-06c69a8a9bbe" providerId="ADAL" clId="{C5CBE6E0-C9F1-4C61-9262-AED4EF0B96CC}" dt="2025-03-24T17:27:24.134" v="9"/>
        <pc:sldMkLst>
          <pc:docMk/>
          <pc:sldMk cId="0" sldId="316"/>
        </pc:sldMkLst>
        <pc:spChg chg="mod">
          <ac:chgData name="Link, Jim [US] (CO)" userId="77cd093e-def8-4791-aa81-06c69a8a9bbe" providerId="ADAL" clId="{C5CBE6E0-C9F1-4C61-9262-AED4EF0B96CC}" dt="2025-03-24T17:27:24.134" v="9"/>
          <ac:spMkLst>
            <pc:docMk/>
            <pc:sldMk cId="0" sldId="316"/>
            <ac:spMk id="2" creationId="{6F687806-566E-448A-8916-FDE1EAA92E72}"/>
          </ac:spMkLst>
        </pc:spChg>
        <pc:spChg chg="mod">
          <ac:chgData name="Link, Jim [US] (CO)" userId="77cd093e-def8-4791-aa81-06c69a8a9bbe" providerId="ADAL" clId="{C5CBE6E0-C9F1-4C61-9262-AED4EF0B96CC}" dt="2025-03-24T17:27:21.243" v="1"/>
          <ac:spMkLst>
            <pc:docMk/>
            <pc:sldMk cId="0" sldId="316"/>
            <ac:spMk id="3" creationId="{F1B94C42-7F2D-476D-A154-BF2BE226F535}"/>
          </ac:spMkLst>
        </pc:spChg>
      </pc:sldChg>
      <pc:sldChg chg="modSp">
        <pc:chgData name="Link, Jim [US] (CO)" userId="77cd093e-def8-4791-aa81-06c69a8a9bbe" providerId="ADAL" clId="{C5CBE6E0-C9F1-4C61-9262-AED4EF0B96CC}" dt="2025-03-24T17:27:24.134" v="9"/>
        <pc:sldMkLst>
          <pc:docMk/>
          <pc:sldMk cId="0" sldId="360"/>
        </pc:sldMkLst>
        <pc:spChg chg="mod">
          <ac:chgData name="Link, Jim [US] (CO)" userId="77cd093e-def8-4791-aa81-06c69a8a9bbe" providerId="ADAL" clId="{C5CBE6E0-C9F1-4C61-9262-AED4EF0B96CC}" dt="2025-03-24T17:27:24.134" v="9"/>
          <ac:spMkLst>
            <pc:docMk/>
            <pc:sldMk cId="0" sldId="360"/>
            <ac:spMk id="139266" creationId="{A2740225-8803-8ABB-B8CE-20A68B5D290B}"/>
          </ac:spMkLst>
        </pc:spChg>
        <pc:spChg chg="mod">
          <ac:chgData name="Link, Jim [US] (CO)" userId="77cd093e-def8-4791-aa81-06c69a8a9bbe" providerId="ADAL" clId="{C5CBE6E0-C9F1-4C61-9262-AED4EF0B96CC}" dt="2025-03-24T17:27:21.243" v="1"/>
          <ac:spMkLst>
            <pc:docMk/>
            <pc:sldMk cId="0" sldId="360"/>
            <ac:spMk id="139268" creationId="{EDFBECB9-E893-D603-5C81-52ACB8A817CA}"/>
          </ac:spMkLst>
        </pc:spChg>
      </pc:sldChg>
      <pc:sldChg chg="del">
        <pc:chgData name="Link, Jim [US] (CO)" userId="77cd093e-def8-4791-aa81-06c69a8a9bbe" providerId="ADAL" clId="{C5CBE6E0-C9F1-4C61-9262-AED4EF0B96CC}" dt="2025-03-24T17:26:07.707" v="0" actId="2696"/>
        <pc:sldMkLst>
          <pc:docMk/>
          <pc:sldMk cId="3437959637" sldId="456"/>
        </pc:sldMkLst>
      </pc:sldChg>
      <pc:sldChg chg="modSp">
        <pc:chgData name="Link, Jim [US] (CO)" userId="77cd093e-def8-4791-aa81-06c69a8a9bbe" providerId="ADAL" clId="{C5CBE6E0-C9F1-4C61-9262-AED4EF0B96CC}" dt="2025-03-24T17:27:24.134" v="9"/>
        <pc:sldMkLst>
          <pc:docMk/>
          <pc:sldMk cId="3937536519" sldId="499"/>
        </pc:sldMkLst>
        <pc:spChg chg="mod">
          <ac:chgData name="Link, Jim [US] (CO)" userId="77cd093e-def8-4791-aa81-06c69a8a9bbe" providerId="ADAL" clId="{C5CBE6E0-C9F1-4C61-9262-AED4EF0B96CC}" dt="2025-03-24T17:27:24.134" v="9"/>
          <ac:spMkLst>
            <pc:docMk/>
            <pc:sldMk cId="3937536519" sldId="499"/>
            <ac:spMk id="3" creationId="{00000000-0000-0000-0000-000000000000}"/>
          </ac:spMkLst>
        </pc:spChg>
        <pc:spChg chg="mod">
          <ac:chgData name="Link, Jim [US] (CO)" userId="77cd093e-def8-4791-aa81-06c69a8a9bbe" providerId="ADAL" clId="{C5CBE6E0-C9F1-4C61-9262-AED4EF0B96CC}" dt="2025-03-24T17:27:24.134" v="9"/>
          <ac:spMkLst>
            <pc:docMk/>
            <pc:sldMk cId="3937536519" sldId="499"/>
            <ac:spMk id="7" creationId="{00000000-0000-0000-0000-000000000000}"/>
          </ac:spMkLst>
        </pc:spChg>
      </pc:sldChg>
      <pc:sldChg chg="modSp">
        <pc:chgData name="Link, Jim [US] (CO)" userId="77cd093e-def8-4791-aa81-06c69a8a9bbe" providerId="ADAL" clId="{C5CBE6E0-C9F1-4C61-9262-AED4EF0B96CC}" dt="2025-03-24T17:27:24.134" v="9"/>
        <pc:sldMkLst>
          <pc:docMk/>
          <pc:sldMk cId="3917279540" sldId="510"/>
        </pc:sldMkLst>
        <pc:spChg chg="mod">
          <ac:chgData name="Link, Jim [US] (CO)" userId="77cd093e-def8-4791-aa81-06c69a8a9bbe" providerId="ADAL" clId="{C5CBE6E0-C9F1-4C61-9262-AED4EF0B96CC}" dt="2025-03-24T17:27:24.134" v="9"/>
          <ac:spMkLst>
            <pc:docMk/>
            <pc:sldMk cId="3917279540" sldId="510"/>
            <ac:spMk id="4" creationId="{016A9EA1-B7E9-8E43-8BD5-0A6234B845D6}"/>
          </ac:spMkLst>
        </pc:spChg>
        <pc:spChg chg="mod">
          <ac:chgData name="Link, Jim [US] (CO)" userId="77cd093e-def8-4791-aa81-06c69a8a9bbe" providerId="ADAL" clId="{C5CBE6E0-C9F1-4C61-9262-AED4EF0B96CC}" dt="2025-03-24T17:27:24.134" v="9"/>
          <ac:spMkLst>
            <pc:docMk/>
            <pc:sldMk cId="3917279540" sldId="510"/>
            <ac:spMk id="24" creationId="{00000000-0000-0000-0000-000000000000}"/>
          </ac:spMkLst>
        </pc:spChg>
        <pc:spChg chg="mod">
          <ac:chgData name="Link, Jim [US] (CO)" userId="77cd093e-def8-4791-aa81-06c69a8a9bbe" providerId="ADAL" clId="{C5CBE6E0-C9F1-4C61-9262-AED4EF0B96CC}" dt="2025-03-24T17:27:24.134" v="9"/>
          <ac:spMkLst>
            <pc:docMk/>
            <pc:sldMk cId="3917279540" sldId="510"/>
            <ac:spMk id="30" creationId="{00000000-0000-0000-0000-000000000000}"/>
          </ac:spMkLst>
        </pc:spChg>
      </pc:sldChg>
      <pc:sldChg chg="modSp">
        <pc:chgData name="Link, Jim [US] (CO)" userId="77cd093e-def8-4791-aa81-06c69a8a9bbe" providerId="ADAL" clId="{C5CBE6E0-C9F1-4C61-9262-AED4EF0B96CC}" dt="2025-03-24T17:27:24.134" v="9"/>
        <pc:sldMkLst>
          <pc:docMk/>
          <pc:sldMk cId="3305307646" sldId="530"/>
        </pc:sldMkLst>
        <pc:spChg chg="mod">
          <ac:chgData name="Link, Jim [US] (CO)" userId="77cd093e-def8-4791-aa81-06c69a8a9bbe" providerId="ADAL" clId="{C5CBE6E0-C9F1-4C61-9262-AED4EF0B96CC}" dt="2025-03-24T17:27:24.134" v="9"/>
          <ac:spMkLst>
            <pc:docMk/>
            <pc:sldMk cId="3305307646" sldId="530"/>
            <ac:spMk id="7" creationId="{00000000-0000-0000-0000-000000000000}"/>
          </ac:spMkLst>
        </pc:spChg>
      </pc:sldChg>
      <pc:sldChg chg="modSp mod">
        <pc:chgData name="Link, Jim [US] (CO)" userId="77cd093e-def8-4791-aa81-06c69a8a9bbe" providerId="ADAL" clId="{C5CBE6E0-C9F1-4C61-9262-AED4EF0B96CC}" dt="2025-03-24T17:27:24.134" v="9"/>
        <pc:sldMkLst>
          <pc:docMk/>
          <pc:sldMk cId="2250970460" sldId="535"/>
        </pc:sldMkLst>
        <pc:spChg chg="mod">
          <ac:chgData name="Link, Jim [US] (CO)" userId="77cd093e-def8-4791-aa81-06c69a8a9bbe" providerId="ADAL" clId="{C5CBE6E0-C9F1-4C61-9262-AED4EF0B96CC}" dt="2025-03-24T17:27:24.134" v="9"/>
          <ac:spMkLst>
            <pc:docMk/>
            <pc:sldMk cId="2250970460" sldId="535"/>
            <ac:spMk id="3" creationId="{00000000-0000-0000-0000-000000000000}"/>
          </ac:spMkLst>
        </pc:spChg>
        <pc:spChg chg="mod">
          <ac:chgData name="Link, Jim [US] (CO)" userId="77cd093e-def8-4791-aa81-06c69a8a9bbe" providerId="ADAL" clId="{C5CBE6E0-C9F1-4C61-9262-AED4EF0B96CC}" dt="2025-03-24T17:27:24.134" v="9"/>
          <ac:spMkLst>
            <pc:docMk/>
            <pc:sldMk cId="2250970460" sldId="535"/>
            <ac:spMk id="4" creationId="{00000000-0000-0000-0000-000000000000}"/>
          </ac:spMkLst>
        </pc:spChg>
        <pc:spChg chg="mod">
          <ac:chgData name="Link, Jim [US] (CO)" userId="77cd093e-def8-4791-aa81-06c69a8a9bbe" providerId="ADAL" clId="{C5CBE6E0-C9F1-4C61-9262-AED4EF0B96CC}" dt="2025-03-24T17:27:21.353" v="7" actId="27636"/>
          <ac:spMkLst>
            <pc:docMk/>
            <pc:sldMk cId="2250970460" sldId="535"/>
            <ac:spMk id="16" creationId="{61A85799-01F5-4BD9-ADA4-E481216D2F4B}"/>
          </ac:spMkLst>
        </pc:spChg>
        <pc:spChg chg="mod">
          <ac:chgData name="Link, Jim [US] (CO)" userId="77cd093e-def8-4791-aa81-06c69a8a9bbe" providerId="ADAL" clId="{C5CBE6E0-C9F1-4C61-9262-AED4EF0B96CC}" dt="2025-03-24T17:27:21.350" v="6" actId="27636"/>
          <ac:spMkLst>
            <pc:docMk/>
            <pc:sldMk cId="2250970460" sldId="535"/>
            <ac:spMk id="17" creationId="{E6DF0D2B-0977-4807-A1F9-D0ADFE20E7C8}"/>
          </ac:spMkLst>
        </pc:spChg>
      </pc:sldChg>
      <pc:sldChg chg="modSp">
        <pc:chgData name="Link, Jim [US] (CO)" userId="77cd093e-def8-4791-aa81-06c69a8a9bbe" providerId="ADAL" clId="{C5CBE6E0-C9F1-4C61-9262-AED4EF0B96CC}" dt="2025-03-24T17:27:21.243" v="1"/>
        <pc:sldMkLst>
          <pc:docMk/>
          <pc:sldMk cId="1693836200" sldId="536"/>
        </pc:sldMkLst>
        <pc:spChg chg="mod">
          <ac:chgData name="Link, Jim [US] (CO)" userId="77cd093e-def8-4791-aa81-06c69a8a9bbe" providerId="ADAL" clId="{C5CBE6E0-C9F1-4C61-9262-AED4EF0B96CC}" dt="2025-03-24T17:27:21.243" v="1"/>
          <ac:spMkLst>
            <pc:docMk/>
            <pc:sldMk cId="1693836200" sldId="536"/>
            <ac:spMk id="14" creationId="{3E06BDC9-E997-4DCB-8A4C-7517FF474A32}"/>
          </ac:spMkLst>
        </pc:spChg>
      </pc:sldChg>
      <pc:sldChg chg="modSp">
        <pc:chgData name="Link, Jim [US] (CO)" userId="77cd093e-def8-4791-aa81-06c69a8a9bbe" providerId="ADAL" clId="{C5CBE6E0-C9F1-4C61-9262-AED4EF0B96CC}" dt="2025-03-24T17:27:24.134" v="9"/>
        <pc:sldMkLst>
          <pc:docMk/>
          <pc:sldMk cId="1051620119" sldId="539"/>
        </pc:sldMkLst>
        <pc:spChg chg="mod">
          <ac:chgData name="Link, Jim [US] (CO)" userId="77cd093e-def8-4791-aa81-06c69a8a9bbe" providerId="ADAL" clId="{C5CBE6E0-C9F1-4C61-9262-AED4EF0B96CC}" dt="2025-03-24T17:27:24.134" v="9"/>
          <ac:spMkLst>
            <pc:docMk/>
            <pc:sldMk cId="1051620119" sldId="539"/>
            <ac:spMk id="7" creationId="{25F77593-BA7A-46BD-8925-1E90F6C29F3B}"/>
          </ac:spMkLst>
        </pc:spChg>
      </pc:sldChg>
      <pc:sldChg chg="modSp">
        <pc:chgData name="Link, Jim [US] (CO)" userId="77cd093e-def8-4791-aa81-06c69a8a9bbe" providerId="ADAL" clId="{C5CBE6E0-C9F1-4C61-9262-AED4EF0B96CC}" dt="2025-03-24T17:27:24.134" v="9"/>
        <pc:sldMkLst>
          <pc:docMk/>
          <pc:sldMk cId="1401078444" sldId="540"/>
        </pc:sldMkLst>
        <pc:spChg chg="mod">
          <ac:chgData name="Link, Jim [US] (CO)" userId="77cd093e-def8-4791-aa81-06c69a8a9bbe" providerId="ADAL" clId="{C5CBE6E0-C9F1-4C61-9262-AED4EF0B96CC}" dt="2025-03-24T17:27:24.134" v="9"/>
          <ac:spMkLst>
            <pc:docMk/>
            <pc:sldMk cId="1401078444" sldId="540"/>
            <ac:spMk id="7" creationId="{25F77593-BA7A-46BD-8925-1E90F6C29F3B}"/>
          </ac:spMkLst>
        </pc:spChg>
      </pc:sldChg>
      <pc:sldChg chg="modSp">
        <pc:chgData name="Link, Jim [US] (CO)" userId="77cd093e-def8-4791-aa81-06c69a8a9bbe" providerId="ADAL" clId="{C5CBE6E0-C9F1-4C61-9262-AED4EF0B96CC}" dt="2025-03-24T17:27:21.243" v="1"/>
        <pc:sldMkLst>
          <pc:docMk/>
          <pc:sldMk cId="502616077" sldId="541"/>
        </pc:sldMkLst>
        <pc:spChg chg="mod">
          <ac:chgData name="Link, Jim [US] (CO)" userId="77cd093e-def8-4791-aa81-06c69a8a9bbe" providerId="ADAL" clId="{C5CBE6E0-C9F1-4C61-9262-AED4EF0B96CC}" dt="2025-03-24T17:27:21.243" v="1"/>
          <ac:spMkLst>
            <pc:docMk/>
            <pc:sldMk cId="502616077" sldId="541"/>
            <ac:spMk id="3" creationId="{BC9F5074-DCB5-4E9A-968B-4A06864A69CB}"/>
          </ac:spMkLst>
        </pc:spChg>
      </pc:sldChg>
      <pc:sldChg chg="modSp mod">
        <pc:chgData name="Link, Jim [US] (CO)" userId="77cd093e-def8-4791-aa81-06c69a8a9bbe" providerId="ADAL" clId="{C5CBE6E0-C9F1-4C61-9262-AED4EF0B96CC}" dt="2025-03-24T17:27:24.247" v="12" actId="27636"/>
        <pc:sldMkLst>
          <pc:docMk/>
          <pc:sldMk cId="4194400484" sldId="544"/>
        </pc:sldMkLst>
        <pc:spChg chg="mod">
          <ac:chgData name="Link, Jim [US] (CO)" userId="77cd093e-def8-4791-aa81-06c69a8a9bbe" providerId="ADAL" clId="{C5CBE6E0-C9F1-4C61-9262-AED4EF0B96CC}" dt="2025-03-24T17:27:24.247" v="12" actId="27636"/>
          <ac:spMkLst>
            <pc:docMk/>
            <pc:sldMk cId="4194400484" sldId="544"/>
            <ac:spMk id="14" creationId="{9963EED2-6816-4740-B7D4-FB1321950A37}"/>
          </ac:spMkLst>
        </pc:spChg>
      </pc:sldChg>
      <pc:sldChg chg="modSp">
        <pc:chgData name="Link, Jim [US] (CO)" userId="77cd093e-def8-4791-aa81-06c69a8a9bbe" providerId="ADAL" clId="{C5CBE6E0-C9F1-4C61-9262-AED4EF0B96CC}" dt="2025-03-24T17:27:24.134" v="9"/>
        <pc:sldMkLst>
          <pc:docMk/>
          <pc:sldMk cId="1898588599" sldId="560"/>
        </pc:sldMkLst>
        <pc:spChg chg="mod">
          <ac:chgData name="Link, Jim [US] (CO)" userId="77cd093e-def8-4791-aa81-06c69a8a9bbe" providerId="ADAL" clId="{C5CBE6E0-C9F1-4C61-9262-AED4EF0B96CC}" dt="2025-03-24T17:27:24.134" v="9"/>
          <ac:spMkLst>
            <pc:docMk/>
            <pc:sldMk cId="1898588599" sldId="560"/>
            <ac:spMk id="2" creationId="{6A9E485F-491A-4F34-AB7C-4F228792862A}"/>
          </ac:spMkLst>
        </pc:spChg>
        <pc:spChg chg="mod">
          <ac:chgData name="Link, Jim [US] (CO)" userId="77cd093e-def8-4791-aa81-06c69a8a9bbe" providerId="ADAL" clId="{C5CBE6E0-C9F1-4C61-9262-AED4EF0B96CC}" dt="2025-03-24T17:27:24.134" v="9"/>
          <ac:spMkLst>
            <pc:docMk/>
            <pc:sldMk cId="1898588599" sldId="560"/>
            <ac:spMk id="5" creationId="{A47A0439-1316-4CD7-A71E-F1DAA08184FE}"/>
          </ac:spMkLst>
        </pc:spChg>
      </pc:sldChg>
      <pc:sldChg chg="modSp">
        <pc:chgData name="Link, Jim [US] (CO)" userId="77cd093e-def8-4791-aa81-06c69a8a9bbe" providerId="ADAL" clId="{C5CBE6E0-C9F1-4C61-9262-AED4EF0B96CC}" dt="2025-03-24T17:27:24.134" v="9"/>
        <pc:sldMkLst>
          <pc:docMk/>
          <pc:sldMk cId="4111609821" sldId="563"/>
        </pc:sldMkLst>
        <pc:spChg chg="mod">
          <ac:chgData name="Link, Jim [US] (CO)" userId="77cd093e-def8-4791-aa81-06c69a8a9bbe" providerId="ADAL" clId="{C5CBE6E0-C9F1-4C61-9262-AED4EF0B96CC}" dt="2025-03-24T17:27:24.134" v="9"/>
          <ac:spMkLst>
            <pc:docMk/>
            <pc:sldMk cId="4111609821" sldId="563"/>
            <ac:spMk id="2" creationId="{92835A8F-8DEB-4FBB-8592-F7600FD9973A}"/>
          </ac:spMkLst>
        </pc:spChg>
      </pc:sldChg>
      <pc:sldChg chg="modSp">
        <pc:chgData name="Link, Jim [US] (CO)" userId="77cd093e-def8-4791-aa81-06c69a8a9bbe" providerId="ADAL" clId="{C5CBE6E0-C9F1-4C61-9262-AED4EF0B96CC}" dt="2025-03-24T17:27:24.134" v="9"/>
        <pc:sldMkLst>
          <pc:docMk/>
          <pc:sldMk cId="3562418823" sldId="568"/>
        </pc:sldMkLst>
        <pc:spChg chg="mod">
          <ac:chgData name="Link, Jim [US] (CO)" userId="77cd093e-def8-4791-aa81-06c69a8a9bbe" providerId="ADAL" clId="{C5CBE6E0-C9F1-4C61-9262-AED4EF0B96CC}" dt="2025-03-24T17:27:24.134" v="9"/>
          <ac:spMkLst>
            <pc:docMk/>
            <pc:sldMk cId="3562418823" sldId="568"/>
            <ac:spMk id="3" creationId="{00000000-0000-0000-0000-000000000000}"/>
          </ac:spMkLst>
        </pc:spChg>
      </pc:sldChg>
      <pc:sldChg chg="modSp">
        <pc:chgData name="Link, Jim [US] (CO)" userId="77cd093e-def8-4791-aa81-06c69a8a9bbe" providerId="ADAL" clId="{C5CBE6E0-C9F1-4C61-9262-AED4EF0B96CC}" dt="2025-03-24T17:27:24.134" v="9"/>
        <pc:sldMkLst>
          <pc:docMk/>
          <pc:sldMk cId="2105390472" sldId="571"/>
        </pc:sldMkLst>
        <pc:spChg chg="mod">
          <ac:chgData name="Link, Jim [US] (CO)" userId="77cd093e-def8-4791-aa81-06c69a8a9bbe" providerId="ADAL" clId="{C5CBE6E0-C9F1-4C61-9262-AED4EF0B96CC}" dt="2025-03-24T17:27:24.134" v="9"/>
          <ac:spMkLst>
            <pc:docMk/>
            <pc:sldMk cId="2105390472" sldId="571"/>
            <ac:spMk id="3" creationId="{00000000-0000-0000-0000-000000000000}"/>
          </ac:spMkLst>
        </pc:spChg>
        <pc:spChg chg="mod">
          <ac:chgData name="Link, Jim [US] (CO)" userId="77cd093e-def8-4791-aa81-06c69a8a9bbe" providerId="ADAL" clId="{C5CBE6E0-C9F1-4C61-9262-AED4EF0B96CC}" dt="2025-03-24T17:27:24.134" v="9"/>
          <ac:spMkLst>
            <pc:docMk/>
            <pc:sldMk cId="2105390472" sldId="571"/>
            <ac:spMk id="7" creationId="{00000000-0000-0000-0000-000000000000}"/>
          </ac:spMkLst>
        </pc:spChg>
      </pc:sldChg>
      <pc:sldChg chg="modSp">
        <pc:chgData name="Link, Jim [US] (CO)" userId="77cd093e-def8-4791-aa81-06c69a8a9bbe" providerId="ADAL" clId="{C5CBE6E0-C9F1-4C61-9262-AED4EF0B96CC}" dt="2025-03-24T17:27:24.134" v="9"/>
        <pc:sldMkLst>
          <pc:docMk/>
          <pc:sldMk cId="3172441027" sldId="672"/>
        </pc:sldMkLst>
        <pc:spChg chg="mod">
          <ac:chgData name="Link, Jim [US] (CO)" userId="77cd093e-def8-4791-aa81-06c69a8a9bbe" providerId="ADAL" clId="{C5CBE6E0-C9F1-4C61-9262-AED4EF0B96CC}" dt="2025-03-24T17:27:24.134" v="9"/>
          <ac:spMkLst>
            <pc:docMk/>
            <pc:sldMk cId="3172441027" sldId="672"/>
            <ac:spMk id="2" creationId="{C589911F-F868-419F-99D8-4AC0B6953FC9}"/>
          </ac:spMkLst>
        </pc:spChg>
        <pc:spChg chg="mod">
          <ac:chgData name="Link, Jim [US] (CO)" userId="77cd093e-def8-4791-aa81-06c69a8a9bbe" providerId="ADAL" clId="{C5CBE6E0-C9F1-4C61-9262-AED4EF0B96CC}" dt="2025-03-24T17:27:24.134" v="9"/>
          <ac:spMkLst>
            <pc:docMk/>
            <pc:sldMk cId="3172441027" sldId="672"/>
            <ac:spMk id="3" creationId="{5C9D6620-745B-4ABD-9EAF-336A1E6FBF4F}"/>
          </ac:spMkLst>
        </pc:spChg>
      </pc:sldChg>
      <pc:sldChg chg="modSp">
        <pc:chgData name="Link, Jim [US] (CO)" userId="77cd093e-def8-4791-aa81-06c69a8a9bbe" providerId="ADAL" clId="{C5CBE6E0-C9F1-4C61-9262-AED4EF0B96CC}" dt="2025-03-24T17:27:24.134" v="9"/>
        <pc:sldMkLst>
          <pc:docMk/>
          <pc:sldMk cId="3321347045" sldId="689"/>
        </pc:sldMkLst>
        <pc:spChg chg="mod">
          <ac:chgData name="Link, Jim [US] (CO)" userId="77cd093e-def8-4791-aa81-06c69a8a9bbe" providerId="ADAL" clId="{C5CBE6E0-C9F1-4C61-9262-AED4EF0B96CC}" dt="2025-03-24T17:27:24.134" v="9"/>
          <ac:spMkLst>
            <pc:docMk/>
            <pc:sldMk cId="3321347045" sldId="689"/>
            <ac:spMk id="2" creationId="{B069AB2A-99E9-4AF7-AFDB-DA6F7801CE8B}"/>
          </ac:spMkLst>
        </pc:spChg>
        <pc:spChg chg="mod">
          <ac:chgData name="Link, Jim [US] (CO)" userId="77cd093e-def8-4791-aa81-06c69a8a9bbe" providerId="ADAL" clId="{C5CBE6E0-C9F1-4C61-9262-AED4EF0B96CC}" dt="2025-03-24T17:27:21.243" v="1"/>
          <ac:spMkLst>
            <pc:docMk/>
            <pc:sldMk cId="3321347045" sldId="689"/>
            <ac:spMk id="3" creationId="{B48A5D2D-060F-473F-910F-DD995250491E}"/>
          </ac:spMkLst>
        </pc:spChg>
        <pc:spChg chg="mod">
          <ac:chgData name="Link, Jim [US] (CO)" userId="77cd093e-def8-4791-aa81-06c69a8a9bbe" providerId="ADAL" clId="{C5CBE6E0-C9F1-4C61-9262-AED4EF0B96CC}" dt="2025-03-24T17:27:24.134" v="9"/>
          <ac:spMkLst>
            <pc:docMk/>
            <pc:sldMk cId="3321347045" sldId="689"/>
            <ac:spMk id="4" creationId="{9893378C-D080-48F9-9D6D-D562BCD99C38}"/>
          </ac:spMkLst>
        </pc:spChg>
      </pc:sldChg>
      <pc:sldChg chg="modSp">
        <pc:chgData name="Link, Jim [US] (CO)" userId="77cd093e-def8-4791-aa81-06c69a8a9bbe" providerId="ADAL" clId="{C5CBE6E0-C9F1-4C61-9262-AED4EF0B96CC}" dt="2025-03-24T17:27:24.134" v="9"/>
        <pc:sldMkLst>
          <pc:docMk/>
          <pc:sldMk cId="2329436913" sldId="914"/>
        </pc:sldMkLst>
        <pc:spChg chg="mod">
          <ac:chgData name="Link, Jim [US] (CO)" userId="77cd093e-def8-4791-aa81-06c69a8a9bbe" providerId="ADAL" clId="{C5CBE6E0-C9F1-4C61-9262-AED4EF0B96CC}" dt="2025-03-24T17:27:24.134" v="9"/>
          <ac:spMkLst>
            <pc:docMk/>
            <pc:sldMk cId="2329436913" sldId="914"/>
            <ac:spMk id="3" creationId="{ADBB953C-AC15-40D7-AA3C-5C1A215A32A6}"/>
          </ac:spMkLst>
        </pc:spChg>
      </pc:sldChg>
      <pc:sldChg chg="modSp">
        <pc:chgData name="Link, Jim [US] (CO)" userId="77cd093e-def8-4791-aa81-06c69a8a9bbe" providerId="ADAL" clId="{C5CBE6E0-C9F1-4C61-9262-AED4EF0B96CC}" dt="2025-03-24T17:27:24.134" v="9"/>
        <pc:sldMkLst>
          <pc:docMk/>
          <pc:sldMk cId="1254276214" sldId="924"/>
        </pc:sldMkLst>
        <pc:spChg chg="mod">
          <ac:chgData name="Link, Jim [US] (CO)" userId="77cd093e-def8-4791-aa81-06c69a8a9bbe" providerId="ADAL" clId="{C5CBE6E0-C9F1-4C61-9262-AED4EF0B96CC}" dt="2025-03-24T17:27:24.134" v="9"/>
          <ac:spMkLst>
            <pc:docMk/>
            <pc:sldMk cId="1254276214" sldId="924"/>
            <ac:spMk id="2" creationId="{ABCD3285-3491-975A-9DF8-26599D0F9A03}"/>
          </ac:spMkLst>
        </pc:spChg>
      </pc:sldChg>
      <pc:sldChg chg="modSp">
        <pc:chgData name="Link, Jim [US] (CO)" userId="77cd093e-def8-4791-aa81-06c69a8a9bbe" providerId="ADAL" clId="{C5CBE6E0-C9F1-4C61-9262-AED4EF0B96CC}" dt="2025-03-24T17:27:24.134" v="9"/>
        <pc:sldMkLst>
          <pc:docMk/>
          <pc:sldMk cId="1350230712" sldId="959"/>
        </pc:sldMkLst>
        <pc:spChg chg="mod">
          <ac:chgData name="Link, Jim [US] (CO)" userId="77cd093e-def8-4791-aa81-06c69a8a9bbe" providerId="ADAL" clId="{C5CBE6E0-C9F1-4C61-9262-AED4EF0B96CC}" dt="2025-03-24T17:27:24.134" v="9"/>
          <ac:spMkLst>
            <pc:docMk/>
            <pc:sldMk cId="1350230712" sldId="959"/>
            <ac:spMk id="2" creationId="{6A9E485F-491A-4F34-AB7C-4F228792862A}"/>
          </ac:spMkLst>
        </pc:spChg>
        <pc:spChg chg="mod">
          <ac:chgData name="Link, Jim [US] (CO)" userId="77cd093e-def8-4791-aa81-06c69a8a9bbe" providerId="ADAL" clId="{C5CBE6E0-C9F1-4C61-9262-AED4EF0B96CC}" dt="2025-03-24T17:27:24.134" v="9"/>
          <ac:spMkLst>
            <pc:docMk/>
            <pc:sldMk cId="1350230712" sldId="959"/>
            <ac:spMk id="5" creationId="{A47A0439-1316-4CD7-A71E-F1DAA08184FE}"/>
          </ac:spMkLst>
        </pc:spChg>
      </pc:sldChg>
      <pc:sldChg chg="modSp">
        <pc:chgData name="Link, Jim [US] (CO)" userId="77cd093e-def8-4791-aa81-06c69a8a9bbe" providerId="ADAL" clId="{C5CBE6E0-C9F1-4C61-9262-AED4EF0B96CC}" dt="2025-03-24T17:27:24.134" v="9"/>
        <pc:sldMkLst>
          <pc:docMk/>
          <pc:sldMk cId="2295721475" sldId="960"/>
        </pc:sldMkLst>
        <pc:spChg chg="mod">
          <ac:chgData name="Link, Jim [US] (CO)" userId="77cd093e-def8-4791-aa81-06c69a8a9bbe" providerId="ADAL" clId="{C5CBE6E0-C9F1-4C61-9262-AED4EF0B96CC}" dt="2025-03-24T17:27:24.134" v="9"/>
          <ac:spMkLst>
            <pc:docMk/>
            <pc:sldMk cId="2295721475" sldId="960"/>
            <ac:spMk id="2" creationId="{1C582052-54D0-2A77-34AC-1F0B69CE37C4}"/>
          </ac:spMkLst>
        </pc:spChg>
        <pc:spChg chg="mod">
          <ac:chgData name="Link, Jim [US] (CO)" userId="77cd093e-def8-4791-aa81-06c69a8a9bbe" providerId="ADAL" clId="{C5CBE6E0-C9F1-4C61-9262-AED4EF0B96CC}" dt="2025-03-24T17:27:24.134" v="9"/>
          <ac:spMkLst>
            <pc:docMk/>
            <pc:sldMk cId="2295721475" sldId="960"/>
            <ac:spMk id="3" creationId="{EDB2DCCB-8ED6-114A-B5E7-56C9FEA691DA}"/>
          </ac:spMkLst>
        </pc:spChg>
        <pc:spChg chg="mod">
          <ac:chgData name="Link, Jim [US] (CO)" userId="77cd093e-def8-4791-aa81-06c69a8a9bbe" providerId="ADAL" clId="{C5CBE6E0-C9F1-4C61-9262-AED4EF0B96CC}" dt="2025-03-24T17:27:24.134" v="9"/>
          <ac:spMkLst>
            <pc:docMk/>
            <pc:sldMk cId="2295721475" sldId="960"/>
            <ac:spMk id="4" creationId="{B9190CD0-A27D-2426-9EA5-121D6E563BEB}"/>
          </ac:spMkLst>
        </pc:spChg>
      </pc:sldChg>
      <pc:sldMasterChg chg="delSldLayout">
        <pc:chgData name="Link, Jim [US] (CO)" userId="77cd093e-def8-4791-aa81-06c69a8a9bbe" providerId="ADAL" clId="{C5CBE6E0-C9F1-4C61-9262-AED4EF0B96CC}" dt="2025-03-24T17:26:07.707" v="0" actId="2696"/>
        <pc:sldMasterMkLst>
          <pc:docMk/>
          <pc:sldMasterMk cId="3440809548" sldId="2147483738"/>
        </pc:sldMasterMkLst>
        <pc:sldLayoutChg chg="del">
          <pc:chgData name="Link, Jim [US] (CO)" userId="77cd093e-def8-4791-aa81-06c69a8a9bbe" providerId="ADAL" clId="{C5CBE6E0-C9F1-4C61-9262-AED4EF0B96CC}" dt="2025-03-24T17:26:07.707" v="0" actId="2696"/>
          <pc:sldLayoutMkLst>
            <pc:docMk/>
            <pc:sldMasterMk cId="3440809548" sldId="2147483738"/>
            <pc:sldLayoutMk cId="334530574" sldId="2147483703"/>
          </pc:sldLayoutMkLst>
        </pc:sldLayoutChg>
      </pc:sldMasterChg>
      <pc:sldMasterChg chg="modSp mod">
        <pc:chgData name="Link, Jim [US] (CO)" userId="77cd093e-def8-4791-aa81-06c69a8a9bbe" providerId="ADAL" clId="{C5CBE6E0-C9F1-4C61-9262-AED4EF0B96CC}" dt="2025-03-24T17:28:08.648" v="13" actId="6549"/>
        <pc:sldMasterMkLst>
          <pc:docMk/>
          <pc:sldMasterMk cId="96472336" sldId="2147483865"/>
        </pc:sldMasterMkLst>
        <pc:spChg chg="mod">
          <ac:chgData name="Link, Jim [US] (CO)" userId="77cd093e-def8-4791-aa81-06c69a8a9bbe" providerId="ADAL" clId="{C5CBE6E0-C9F1-4C61-9262-AED4EF0B96CC}" dt="2025-03-24T17:28:08.648" v="13" actId="6549"/>
          <ac:spMkLst>
            <pc:docMk/>
            <pc:sldMasterMk cId="96472336" sldId="2147483865"/>
            <ac:spMk id="11" creationId="{D3575F98-D1F6-0C4D-8B66-1F493D1F33C1}"/>
          </ac:spMkLst>
        </pc:sp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651419-0B8A-4BF7-AB42-21B8EEC83F2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E1A163A-A83B-4CFB-B17C-B202F309B70E}">
      <dgm:prSet/>
      <dgm:spPr/>
      <dgm:t>
        <a:bodyPr/>
        <a:lstStyle/>
        <a:p>
          <a:r>
            <a:rPr lang="en-US" dirty="0">
              <a:solidFill>
                <a:schemeClr val="tx1">
                  <a:lumMod val="75000"/>
                </a:schemeClr>
              </a:solidFill>
            </a:rPr>
            <a:t>A </a:t>
          </a:r>
          <a:r>
            <a:rPr lang="en-US" u="sng" dirty="0">
              <a:solidFill>
                <a:schemeClr val="tx1">
                  <a:lumMod val="75000"/>
                </a:schemeClr>
              </a:solidFill>
            </a:rPr>
            <a:t>proposed solution </a:t>
          </a:r>
          <a:r>
            <a:rPr lang="en-US" dirty="0">
              <a:solidFill>
                <a:schemeClr val="tx1">
                  <a:lumMod val="75000"/>
                </a:schemeClr>
              </a:solidFill>
            </a:rPr>
            <a:t>is WHAT you want to do as a countermeasure against a verified or proven root cause.</a:t>
          </a:r>
          <a:br>
            <a:rPr lang="en-US" dirty="0"/>
          </a:br>
          <a:endParaRPr lang="en-US" dirty="0"/>
        </a:p>
      </dgm:t>
    </dgm:pt>
    <dgm:pt modelId="{ED90E9AB-C135-4965-922D-9DFD910898BC}" type="parTrans" cxnId="{9A9BA071-5668-439D-A644-B7E711653AD3}">
      <dgm:prSet/>
      <dgm:spPr/>
      <dgm:t>
        <a:bodyPr/>
        <a:lstStyle/>
        <a:p>
          <a:endParaRPr lang="en-US"/>
        </a:p>
      </dgm:t>
    </dgm:pt>
    <dgm:pt modelId="{BC7358B3-1C69-4385-B7C5-E11424CB9F1E}" type="sibTrans" cxnId="{9A9BA071-5668-439D-A644-B7E711653AD3}">
      <dgm:prSet/>
      <dgm:spPr/>
      <dgm:t>
        <a:bodyPr/>
        <a:lstStyle/>
        <a:p>
          <a:endParaRPr lang="en-US"/>
        </a:p>
      </dgm:t>
    </dgm:pt>
    <dgm:pt modelId="{2A1085A1-6330-4F14-9AF9-87D000D7F6A7}">
      <dgm:prSet/>
      <dgm:spPr>
        <a:noFill/>
      </dgm:spPr>
      <dgm:t>
        <a:bodyPr/>
        <a:lstStyle/>
        <a:p>
          <a:r>
            <a:rPr lang="en-US" dirty="0">
              <a:solidFill>
                <a:schemeClr val="tx1">
                  <a:lumMod val="50000"/>
                </a:schemeClr>
              </a:solidFill>
            </a:rPr>
            <a:t>If </a:t>
          </a:r>
          <a:r>
            <a:rPr lang="en-US" u="none" dirty="0">
              <a:solidFill>
                <a:schemeClr val="tx1">
                  <a:lumMod val="50000"/>
                </a:schemeClr>
              </a:solidFill>
            </a:rPr>
            <a:t>a </a:t>
          </a:r>
          <a:r>
            <a:rPr lang="en-US" u="sng" dirty="0">
              <a:solidFill>
                <a:schemeClr val="tx1">
                  <a:lumMod val="50000"/>
                </a:schemeClr>
              </a:solidFill>
            </a:rPr>
            <a:t>failed seal</a:t>
          </a:r>
          <a:r>
            <a:rPr lang="en-US" dirty="0">
              <a:solidFill>
                <a:schemeClr val="tx1">
                  <a:lumMod val="50000"/>
                </a:schemeClr>
              </a:solidFill>
            </a:rPr>
            <a:t> is your proven root cause, proposed solutions could include:</a:t>
          </a:r>
        </a:p>
        <a:p>
          <a:r>
            <a:rPr lang="en-US" dirty="0">
              <a:solidFill>
                <a:schemeClr val="tx1">
                  <a:lumMod val="50000"/>
                </a:schemeClr>
              </a:solidFill>
            </a:rPr>
            <a:t>Eliminate the need for a seal</a:t>
          </a:r>
        </a:p>
        <a:p>
          <a:r>
            <a:rPr lang="en-US" dirty="0">
              <a:solidFill>
                <a:schemeClr val="tx1">
                  <a:lumMod val="50000"/>
                </a:schemeClr>
              </a:solidFill>
            </a:rPr>
            <a:t>Repair the seal</a:t>
          </a:r>
        </a:p>
        <a:p>
          <a:r>
            <a:rPr lang="en-US" dirty="0">
              <a:solidFill>
                <a:schemeClr val="tx1">
                  <a:lumMod val="50000"/>
                </a:schemeClr>
              </a:solidFill>
            </a:rPr>
            <a:t>Replace the seal</a:t>
          </a:r>
        </a:p>
        <a:p>
          <a:r>
            <a:rPr lang="en-US" dirty="0">
              <a:solidFill>
                <a:schemeClr val="tx1">
                  <a:lumMod val="50000"/>
                </a:schemeClr>
              </a:solidFill>
            </a:rPr>
            <a:t>Add a redundant seal</a:t>
          </a:r>
        </a:p>
        <a:p>
          <a:r>
            <a:rPr lang="en-US" dirty="0">
              <a:solidFill>
                <a:schemeClr val="tx1">
                  <a:lumMod val="50000"/>
                </a:schemeClr>
              </a:solidFill>
            </a:rPr>
            <a:t>Make the “leaking liquid” very obvious </a:t>
          </a:r>
        </a:p>
      </dgm:t>
    </dgm:pt>
    <dgm:pt modelId="{07FCB0FE-41E9-4A3E-B7BD-BF6536E10DD9}" type="parTrans" cxnId="{FEB6B939-EB0B-49E1-94E9-CB2B67000583}">
      <dgm:prSet/>
      <dgm:spPr/>
      <dgm:t>
        <a:bodyPr/>
        <a:lstStyle/>
        <a:p>
          <a:endParaRPr lang="en-US"/>
        </a:p>
      </dgm:t>
    </dgm:pt>
    <dgm:pt modelId="{092EA12B-2912-4D69-8F4B-5E5E727169DE}" type="sibTrans" cxnId="{FEB6B939-EB0B-49E1-94E9-CB2B67000583}">
      <dgm:prSet/>
      <dgm:spPr/>
      <dgm:t>
        <a:bodyPr/>
        <a:lstStyle/>
        <a:p>
          <a:endParaRPr lang="en-US"/>
        </a:p>
      </dgm:t>
    </dgm:pt>
    <dgm:pt modelId="{DCC31717-271D-4C87-82ED-226A4F61797E}">
      <dgm:prSet/>
      <dgm:spPr/>
      <dgm:t>
        <a:bodyPr/>
        <a:lstStyle/>
        <a:p>
          <a:endParaRPr lang="en-US" dirty="0"/>
        </a:p>
      </dgm:t>
    </dgm:pt>
    <dgm:pt modelId="{0664585E-6567-4CF7-B047-2450A6BB7D5B}" type="parTrans" cxnId="{CD3065E5-25B1-4D4B-A5CD-9D9A8B1B9011}">
      <dgm:prSet/>
      <dgm:spPr/>
      <dgm:t>
        <a:bodyPr/>
        <a:lstStyle/>
        <a:p>
          <a:endParaRPr lang="en-US"/>
        </a:p>
      </dgm:t>
    </dgm:pt>
    <dgm:pt modelId="{EEC48C6C-0FE7-49B0-8B56-4EEBCFC7627B}" type="sibTrans" cxnId="{CD3065E5-25B1-4D4B-A5CD-9D9A8B1B9011}">
      <dgm:prSet/>
      <dgm:spPr/>
      <dgm:t>
        <a:bodyPr/>
        <a:lstStyle/>
        <a:p>
          <a:endParaRPr lang="en-US"/>
        </a:p>
      </dgm:t>
    </dgm:pt>
    <dgm:pt modelId="{F8935058-A758-4BAA-9EE0-B90C8C067675}" type="pres">
      <dgm:prSet presAssocID="{17651419-0B8A-4BF7-AB42-21B8EEC83F20}" presName="linear" presStyleCnt="0">
        <dgm:presLayoutVars>
          <dgm:animLvl val="lvl"/>
          <dgm:resizeHandles val="exact"/>
        </dgm:presLayoutVars>
      </dgm:prSet>
      <dgm:spPr/>
    </dgm:pt>
    <dgm:pt modelId="{5180516E-DFC2-4E14-9112-DF97AA9FAE4A}" type="pres">
      <dgm:prSet presAssocID="{2E1A163A-A83B-4CFB-B17C-B202F309B70E}" presName="parentText" presStyleLbl="node1" presStyleIdx="0" presStyleCnt="2" custLinFactY="10388" custLinFactNeighborY="100000">
        <dgm:presLayoutVars>
          <dgm:chMax val="0"/>
          <dgm:bulletEnabled val="1"/>
        </dgm:presLayoutVars>
      </dgm:prSet>
      <dgm:spPr/>
    </dgm:pt>
    <dgm:pt modelId="{73BFF23E-BB22-4558-9903-132B21B819DD}" type="pres">
      <dgm:prSet presAssocID="{BC7358B3-1C69-4385-B7C5-E11424CB9F1E}" presName="spacer" presStyleCnt="0"/>
      <dgm:spPr/>
    </dgm:pt>
    <dgm:pt modelId="{7505F7AE-0F2A-476A-A86B-F1996B51324C}" type="pres">
      <dgm:prSet presAssocID="{2A1085A1-6330-4F14-9AF9-87D000D7F6A7}" presName="parentText" presStyleLbl="node1" presStyleIdx="1" presStyleCnt="2" custLinFactY="613" custLinFactNeighborY="100000">
        <dgm:presLayoutVars>
          <dgm:chMax val="0"/>
          <dgm:bulletEnabled val="1"/>
        </dgm:presLayoutVars>
      </dgm:prSet>
      <dgm:spPr/>
    </dgm:pt>
    <dgm:pt modelId="{E451E19B-E5E3-4FA3-9DF2-F9CA4A70CDFB}" type="pres">
      <dgm:prSet presAssocID="{2A1085A1-6330-4F14-9AF9-87D000D7F6A7}" presName="childText" presStyleLbl="revTx" presStyleIdx="0" presStyleCnt="1">
        <dgm:presLayoutVars>
          <dgm:bulletEnabled val="1"/>
        </dgm:presLayoutVars>
      </dgm:prSet>
      <dgm:spPr/>
    </dgm:pt>
  </dgm:ptLst>
  <dgm:cxnLst>
    <dgm:cxn modelId="{E363F00B-C034-4EBB-990A-29F60AF4DC8F}" type="presOf" srcId="{2E1A163A-A83B-4CFB-B17C-B202F309B70E}" destId="{5180516E-DFC2-4E14-9112-DF97AA9FAE4A}" srcOrd="0" destOrd="0" presId="urn:microsoft.com/office/officeart/2005/8/layout/vList2"/>
    <dgm:cxn modelId="{FEB6B939-EB0B-49E1-94E9-CB2B67000583}" srcId="{17651419-0B8A-4BF7-AB42-21B8EEC83F20}" destId="{2A1085A1-6330-4F14-9AF9-87D000D7F6A7}" srcOrd="1" destOrd="0" parTransId="{07FCB0FE-41E9-4A3E-B7BD-BF6536E10DD9}" sibTransId="{092EA12B-2912-4D69-8F4B-5E5E727169DE}"/>
    <dgm:cxn modelId="{ED8C2B40-3935-4CFF-B2AE-5E519DFC0F1D}" type="presOf" srcId="{17651419-0B8A-4BF7-AB42-21B8EEC83F20}" destId="{F8935058-A758-4BAA-9EE0-B90C8C067675}" srcOrd="0" destOrd="0" presId="urn:microsoft.com/office/officeart/2005/8/layout/vList2"/>
    <dgm:cxn modelId="{9A9BA071-5668-439D-A644-B7E711653AD3}" srcId="{17651419-0B8A-4BF7-AB42-21B8EEC83F20}" destId="{2E1A163A-A83B-4CFB-B17C-B202F309B70E}" srcOrd="0" destOrd="0" parTransId="{ED90E9AB-C135-4965-922D-9DFD910898BC}" sibTransId="{BC7358B3-1C69-4385-B7C5-E11424CB9F1E}"/>
    <dgm:cxn modelId="{5F790476-C2E2-4778-AA29-4281C590FD7A}" type="presOf" srcId="{2A1085A1-6330-4F14-9AF9-87D000D7F6A7}" destId="{7505F7AE-0F2A-476A-A86B-F1996B51324C}" srcOrd="0" destOrd="0" presId="urn:microsoft.com/office/officeart/2005/8/layout/vList2"/>
    <dgm:cxn modelId="{713572CF-F815-48A7-BA1E-726A21076B9C}" type="presOf" srcId="{DCC31717-271D-4C87-82ED-226A4F61797E}" destId="{E451E19B-E5E3-4FA3-9DF2-F9CA4A70CDFB}" srcOrd="0" destOrd="0" presId="urn:microsoft.com/office/officeart/2005/8/layout/vList2"/>
    <dgm:cxn modelId="{CD3065E5-25B1-4D4B-A5CD-9D9A8B1B9011}" srcId="{2A1085A1-6330-4F14-9AF9-87D000D7F6A7}" destId="{DCC31717-271D-4C87-82ED-226A4F61797E}" srcOrd="0" destOrd="0" parTransId="{0664585E-6567-4CF7-B047-2450A6BB7D5B}" sibTransId="{EEC48C6C-0FE7-49B0-8B56-4EEBCFC7627B}"/>
    <dgm:cxn modelId="{1516C34D-70F9-4F17-A4FF-03F281AF581D}" type="presParOf" srcId="{F8935058-A758-4BAA-9EE0-B90C8C067675}" destId="{5180516E-DFC2-4E14-9112-DF97AA9FAE4A}" srcOrd="0" destOrd="0" presId="urn:microsoft.com/office/officeart/2005/8/layout/vList2"/>
    <dgm:cxn modelId="{9AE5C8DA-64CF-45EA-B7EC-026F23D3117F}" type="presParOf" srcId="{F8935058-A758-4BAA-9EE0-B90C8C067675}" destId="{73BFF23E-BB22-4558-9903-132B21B819DD}" srcOrd="1" destOrd="0" presId="urn:microsoft.com/office/officeart/2005/8/layout/vList2"/>
    <dgm:cxn modelId="{9D600FA9-F725-4E60-B474-842982C990B5}" type="presParOf" srcId="{F8935058-A758-4BAA-9EE0-B90C8C067675}" destId="{7505F7AE-0F2A-476A-A86B-F1996B51324C}" srcOrd="2" destOrd="0" presId="urn:microsoft.com/office/officeart/2005/8/layout/vList2"/>
    <dgm:cxn modelId="{D61C14BB-9AA8-40E3-9461-A28CBFD0B804}" type="presParOf" srcId="{F8935058-A758-4BAA-9EE0-B90C8C067675}" destId="{E451E19B-E5E3-4FA3-9DF2-F9CA4A70CDFB}"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651419-0B8A-4BF7-AB42-21B8EEC83F2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E1A163A-A83B-4CFB-B17C-B202F309B70E}">
      <dgm:prSet custT="1"/>
      <dgm:spPr/>
      <dgm:t>
        <a:bodyPr/>
        <a:lstStyle/>
        <a:p>
          <a:r>
            <a:rPr lang="en-US" sz="1800" dirty="0">
              <a:solidFill>
                <a:schemeClr val="tx1">
                  <a:lumMod val="75000"/>
                </a:schemeClr>
              </a:solidFill>
            </a:rPr>
            <a:t>A </a:t>
          </a:r>
          <a:r>
            <a:rPr lang="en-US" sz="1800" u="sng" dirty="0">
              <a:solidFill>
                <a:schemeClr val="tx1">
                  <a:lumMod val="75000"/>
                </a:schemeClr>
              </a:solidFill>
            </a:rPr>
            <a:t>practical method </a:t>
          </a:r>
          <a:r>
            <a:rPr lang="en-US" sz="1800" dirty="0">
              <a:solidFill>
                <a:schemeClr val="tx1">
                  <a:lumMod val="75000"/>
                </a:schemeClr>
              </a:solidFill>
            </a:rPr>
            <a:t>is how you will address the proposed solution</a:t>
          </a:r>
        </a:p>
      </dgm:t>
    </dgm:pt>
    <dgm:pt modelId="{ED90E9AB-C135-4965-922D-9DFD910898BC}" type="parTrans" cxnId="{9A9BA071-5668-439D-A644-B7E711653AD3}">
      <dgm:prSet/>
      <dgm:spPr/>
      <dgm:t>
        <a:bodyPr/>
        <a:lstStyle/>
        <a:p>
          <a:endParaRPr lang="en-US"/>
        </a:p>
      </dgm:t>
    </dgm:pt>
    <dgm:pt modelId="{BC7358B3-1C69-4385-B7C5-E11424CB9F1E}" type="sibTrans" cxnId="{9A9BA071-5668-439D-A644-B7E711653AD3}">
      <dgm:prSet/>
      <dgm:spPr/>
      <dgm:t>
        <a:bodyPr/>
        <a:lstStyle/>
        <a:p>
          <a:endParaRPr lang="en-US"/>
        </a:p>
      </dgm:t>
    </dgm:pt>
    <dgm:pt modelId="{2A1085A1-6330-4F14-9AF9-87D000D7F6A7}">
      <dgm:prSet custT="1"/>
      <dgm:spPr>
        <a:noFill/>
      </dgm:spPr>
      <dgm:t>
        <a:bodyPr/>
        <a:lstStyle/>
        <a:p>
          <a:r>
            <a:rPr lang="en-US" sz="1600" dirty="0">
              <a:solidFill>
                <a:schemeClr val="tx1">
                  <a:lumMod val="50000"/>
                </a:schemeClr>
              </a:solidFill>
            </a:rPr>
            <a:t>Eliminate the need for a seal by: </a:t>
          </a:r>
        </a:p>
        <a:p>
          <a:r>
            <a:rPr lang="en-US" sz="1600" dirty="0">
              <a:solidFill>
                <a:schemeClr val="tx1">
                  <a:lumMod val="50000"/>
                </a:schemeClr>
              </a:solidFill>
            </a:rPr>
            <a:t>	eliminate the joint or </a:t>
          </a:r>
        </a:p>
        <a:p>
          <a:r>
            <a:rPr lang="en-US" sz="1600" dirty="0">
              <a:solidFill>
                <a:schemeClr val="tx1">
                  <a:lumMod val="50000"/>
                </a:schemeClr>
              </a:solidFill>
            </a:rPr>
            <a:t>	make the joint rigid</a:t>
          </a:r>
        </a:p>
        <a:p>
          <a:r>
            <a:rPr lang="en-US" sz="1600" dirty="0">
              <a:solidFill>
                <a:schemeClr val="tx1">
                  <a:lumMod val="50000"/>
                </a:schemeClr>
              </a:solidFill>
            </a:rPr>
            <a:t>Repair/replace the seal:  </a:t>
          </a:r>
        </a:p>
        <a:p>
          <a:r>
            <a:rPr lang="en-US" sz="1600" dirty="0">
              <a:solidFill>
                <a:schemeClr val="tx1">
                  <a:lumMod val="50000"/>
                </a:schemeClr>
              </a:solidFill>
            </a:rPr>
            <a:t>	our PM team or a contractor or the OEM</a:t>
          </a:r>
        </a:p>
        <a:p>
          <a:r>
            <a:rPr lang="en-US" sz="1600" dirty="0">
              <a:solidFill>
                <a:schemeClr val="tx1">
                  <a:lumMod val="50000"/>
                </a:schemeClr>
              </a:solidFill>
            </a:rPr>
            <a:t>Add a redundant seal: </a:t>
          </a:r>
        </a:p>
        <a:p>
          <a:r>
            <a:rPr lang="en-US" sz="1600" dirty="0">
              <a:solidFill>
                <a:schemeClr val="tx1">
                  <a:lumMod val="50000"/>
                </a:schemeClr>
              </a:solidFill>
            </a:rPr>
            <a:t>	do it ourselves or</a:t>
          </a:r>
        </a:p>
        <a:p>
          <a:r>
            <a:rPr lang="en-US" sz="1600" dirty="0">
              <a:solidFill>
                <a:schemeClr val="tx1">
                  <a:lumMod val="50000"/>
                </a:schemeClr>
              </a:solidFill>
            </a:rPr>
            <a:t>	have the ODM do it</a:t>
          </a:r>
        </a:p>
        <a:p>
          <a:r>
            <a:rPr lang="en-US" sz="1600" dirty="0">
              <a:solidFill>
                <a:schemeClr val="tx1">
                  <a:lumMod val="50000"/>
                </a:schemeClr>
              </a:solidFill>
            </a:rPr>
            <a:t>Make the “leaking liquid” very obvious:  </a:t>
          </a:r>
        </a:p>
        <a:p>
          <a:r>
            <a:rPr lang="en-US" sz="1600" dirty="0">
              <a:solidFill>
                <a:schemeClr val="tx1">
                  <a:lumMod val="50000"/>
                </a:schemeClr>
              </a:solidFill>
            </a:rPr>
            <a:t>	stinky, </a:t>
          </a:r>
        </a:p>
        <a:p>
          <a:r>
            <a:rPr lang="en-US" sz="1600" dirty="0">
              <a:solidFill>
                <a:schemeClr val="tx1">
                  <a:lumMod val="50000"/>
                </a:schemeClr>
              </a:solidFill>
            </a:rPr>
            <a:t>	bright colored, </a:t>
          </a:r>
        </a:p>
        <a:p>
          <a:r>
            <a:rPr lang="en-US" sz="1600" dirty="0">
              <a:solidFill>
                <a:schemeClr val="tx1">
                  <a:lumMod val="50000"/>
                </a:schemeClr>
              </a:solidFill>
            </a:rPr>
            <a:t>	“glow in the dark” </a:t>
          </a:r>
        </a:p>
      </dgm:t>
    </dgm:pt>
    <dgm:pt modelId="{07FCB0FE-41E9-4A3E-B7BD-BF6536E10DD9}" type="parTrans" cxnId="{FEB6B939-EB0B-49E1-94E9-CB2B67000583}">
      <dgm:prSet/>
      <dgm:spPr/>
      <dgm:t>
        <a:bodyPr/>
        <a:lstStyle/>
        <a:p>
          <a:endParaRPr lang="en-US"/>
        </a:p>
      </dgm:t>
    </dgm:pt>
    <dgm:pt modelId="{092EA12B-2912-4D69-8F4B-5E5E727169DE}" type="sibTrans" cxnId="{FEB6B939-EB0B-49E1-94E9-CB2B67000583}">
      <dgm:prSet/>
      <dgm:spPr/>
      <dgm:t>
        <a:bodyPr/>
        <a:lstStyle/>
        <a:p>
          <a:endParaRPr lang="en-US"/>
        </a:p>
      </dgm:t>
    </dgm:pt>
    <dgm:pt modelId="{DCC31717-271D-4C87-82ED-226A4F61797E}">
      <dgm:prSet/>
      <dgm:spPr/>
      <dgm:t>
        <a:bodyPr/>
        <a:lstStyle/>
        <a:p>
          <a:endParaRPr lang="en-US" dirty="0"/>
        </a:p>
      </dgm:t>
    </dgm:pt>
    <dgm:pt modelId="{0664585E-6567-4CF7-B047-2450A6BB7D5B}" type="parTrans" cxnId="{CD3065E5-25B1-4D4B-A5CD-9D9A8B1B9011}">
      <dgm:prSet/>
      <dgm:spPr/>
      <dgm:t>
        <a:bodyPr/>
        <a:lstStyle/>
        <a:p>
          <a:endParaRPr lang="en-US"/>
        </a:p>
      </dgm:t>
    </dgm:pt>
    <dgm:pt modelId="{EEC48C6C-0FE7-49B0-8B56-4EEBCFC7627B}" type="sibTrans" cxnId="{CD3065E5-25B1-4D4B-A5CD-9D9A8B1B9011}">
      <dgm:prSet/>
      <dgm:spPr/>
      <dgm:t>
        <a:bodyPr/>
        <a:lstStyle/>
        <a:p>
          <a:endParaRPr lang="en-US"/>
        </a:p>
      </dgm:t>
    </dgm:pt>
    <dgm:pt modelId="{F8935058-A758-4BAA-9EE0-B90C8C067675}" type="pres">
      <dgm:prSet presAssocID="{17651419-0B8A-4BF7-AB42-21B8EEC83F20}" presName="linear" presStyleCnt="0">
        <dgm:presLayoutVars>
          <dgm:animLvl val="lvl"/>
          <dgm:resizeHandles val="exact"/>
        </dgm:presLayoutVars>
      </dgm:prSet>
      <dgm:spPr/>
    </dgm:pt>
    <dgm:pt modelId="{5180516E-DFC2-4E14-9112-DF97AA9FAE4A}" type="pres">
      <dgm:prSet presAssocID="{2E1A163A-A83B-4CFB-B17C-B202F309B70E}" presName="parentText" presStyleLbl="node1" presStyleIdx="0" presStyleCnt="2" custScaleY="36097" custLinFactY="-11877" custLinFactNeighborY="-100000">
        <dgm:presLayoutVars>
          <dgm:chMax val="0"/>
          <dgm:bulletEnabled val="1"/>
        </dgm:presLayoutVars>
      </dgm:prSet>
      <dgm:spPr/>
    </dgm:pt>
    <dgm:pt modelId="{73BFF23E-BB22-4558-9903-132B21B819DD}" type="pres">
      <dgm:prSet presAssocID="{BC7358B3-1C69-4385-B7C5-E11424CB9F1E}" presName="spacer" presStyleCnt="0"/>
      <dgm:spPr/>
    </dgm:pt>
    <dgm:pt modelId="{7505F7AE-0F2A-476A-A86B-F1996B51324C}" type="pres">
      <dgm:prSet presAssocID="{2A1085A1-6330-4F14-9AF9-87D000D7F6A7}" presName="parentText" presStyleLbl="node1" presStyleIdx="1" presStyleCnt="2" custScaleY="124921" custLinFactY="2335" custLinFactNeighborX="-50000" custLinFactNeighborY="100000">
        <dgm:presLayoutVars>
          <dgm:chMax val="0"/>
          <dgm:bulletEnabled val="1"/>
        </dgm:presLayoutVars>
      </dgm:prSet>
      <dgm:spPr/>
    </dgm:pt>
    <dgm:pt modelId="{E451E19B-E5E3-4FA3-9DF2-F9CA4A70CDFB}" type="pres">
      <dgm:prSet presAssocID="{2A1085A1-6330-4F14-9AF9-87D000D7F6A7}" presName="childText" presStyleLbl="revTx" presStyleIdx="0" presStyleCnt="1">
        <dgm:presLayoutVars>
          <dgm:bulletEnabled val="1"/>
        </dgm:presLayoutVars>
      </dgm:prSet>
      <dgm:spPr/>
    </dgm:pt>
  </dgm:ptLst>
  <dgm:cxnLst>
    <dgm:cxn modelId="{E363F00B-C034-4EBB-990A-29F60AF4DC8F}" type="presOf" srcId="{2E1A163A-A83B-4CFB-B17C-B202F309B70E}" destId="{5180516E-DFC2-4E14-9112-DF97AA9FAE4A}" srcOrd="0" destOrd="0" presId="urn:microsoft.com/office/officeart/2005/8/layout/vList2"/>
    <dgm:cxn modelId="{FEB6B939-EB0B-49E1-94E9-CB2B67000583}" srcId="{17651419-0B8A-4BF7-AB42-21B8EEC83F20}" destId="{2A1085A1-6330-4F14-9AF9-87D000D7F6A7}" srcOrd="1" destOrd="0" parTransId="{07FCB0FE-41E9-4A3E-B7BD-BF6536E10DD9}" sibTransId="{092EA12B-2912-4D69-8F4B-5E5E727169DE}"/>
    <dgm:cxn modelId="{ED8C2B40-3935-4CFF-B2AE-5E519DFC0F1D}" type="presOf" srcId="{17651419-0B8A-4BF7-AB42-21B8EEC83F20}" destId="{F8935058-A758-4BAA-9EE0-B90C8C067675}" srcOrd="0" destOrd="0" presId="urn:microsoft.com/office/officeart/2005/8/layout/vList2"/>
    <dgm:cxn modelId="{9A9BA071-5668-439D-A644-B7E711653AD3}" srcId="{17651419-0B8A-4BF7-AB42-21B8EEC83F20}" destId="{2E1A163A-A83B-4CFB-B17C-B202F309B70E}" srcOrd="0" destOrd="0" parTransId="{ED90E9AB-C135-4965-922D-9DFD910898BC}" sibTransId="{BC7358B3-1C69-4385-B7C5-E11424CB9F1E}"/>
    <dgm:cxn modelId="{5F790476-C2E2-4778-AA29-4281C590FD7A}" type="presOf" srcId="{2A1085A1-6330-4F14-9AF9-87D000D7F6A7}" destId="{7505F7AE-0F2A-476A-A86B-F1996B51324C}" srcOrd="0" destOrd="0" presId="urn:microsoft.com/office/officeart/2005/8/layout/vList2"/>
    <dgm:cxn modelId="{713572CF-F815-48A7-BA1E-726A21076B9C}" type="presOf" srcId="{DCC31717-271D-4C87-82ED-226A4F61797E}" destId="{E451E19B-E5E3-4FA3-9DF2-F9CA4A70CDFB}" srcOrd="0" destOrd="0" presId="urn:microsoft.com/office/officeart/2005/8/layout/vList2"/>
    <dgm:cxn modelId="{CD3065E5-25B1-4D4B-A5CD-9D9A8B1B9011}" srcId="{2A1085A1-6330-4F14-9AF9-87D000D7F6A7}" destId="{DCC31717-271D-4C87-82ED-226A4F61797E}" srcOrd="0" destOrd="0" parTransId="{0664585E-6567-4CF7-B047-2450A6BB7D5B}" sibTransId="{EEC48C6C-0FE7-49B0-8B56-4EEBCFC7627B}"/>
    <dgm:cxn modelId="{1516C34D-70F9-4F17-A4FF-03F281AF581D}" type="presParOf" srcId="{F8935058-A758-4BAA-9EE0-B90C8C067675}" destId="{5180516E-DFC2-4E14-9112-DF97AA9FAE4A}" srcOrd="0" destOrd="0" presId="urn:microsoft.com/office/officeart/2005/8/layout/vList2"/>
    <dgm:cxn modelId="{9AE5C8DA-64CF-45EA-B7EC-026F23D3117F}" type="presParOf" srcId="{F8935058-A758-4BAA-9EE0-B90C8C067675}" destId="{73BFF23E-BB22-4558-9903-132B21B819DD}" srcOrd="1" destOrd="0" presId="urn:microsoft.com/office/officeart/2005/8/layout/vList2"/>
    <dgm:cxn modelId="{9D600FA9-F725-4E60-B474-842982C990B5}" type="presParOf" srcId="{F8935058-A758-4BAA-9EE0-B90C8C067675}" destId="{7505F7AE-0F2A-476A-A86B-F1996B51324C}" srcOrd="2" destOrd="0" presId="urn:microsoft.com/office/officeart/2005/8/layout/vList2"/>
    <dgm:cxn modelId="{D61C14BB-9AA8-40E3-9461-A28CBFD0B804}" type="presParOf" srcId="{F8935058-A758-4BAA-9EE0-B90C8C067675}" destId="{E451E19B-E5E3-4FA3-9DF2-F9CA4A70CDFB}"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0516E-DFC2-4E14-9112-DF97AA9FAE4A}">
      <dsp:nvSpPr>
        <dsp:cNvPr id="0" name=""/>
        <dsp:cNvSpPr/>
      </dsp:nvSpPr>
      <dsp:spPr>
        <a:xfrm>
          <a:off x="0" y="345813"/>
          <a:ext cx="5000625" cy="251930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75000"/>
                </a:schemeClr>
              </a:solidFill>
            </a:rPr>
            <a:t>A </a:t>
          </a:r>
          <a:r>
            <a:rPr lang="en-US" sz="1800" u="sng" kern="1200" dirty="0">
              <a:solidFill>
                <a:schemeClr val="tx1">
                  <a:lumMod val="75000"/>
                </a:schemeClr>
              </a:solidFill>
            </a:rPr>
            <a:t>proposed solution </a:t>
          </a:r>
          <a:r>
            <a:rPr lang="en-US" sz="1800" kern="1200" dirty="0">
              <a:solidFill>
                <a:schemeClr val="tx1">
                  <a:lumMod val="75000"/>
                </a:schemeClr>
              </a:solidFill>
            </a:rPr>
            <a:t>is WHAT you want to do as a countermeasure against a verified or proven root cause.</a:t>
          </a:r>
          <a:br>
            <a:rPr lang="en-US" sz="1800" kern="1200" dirty="0"/>
          </a:br>
          <a:endParaRPr lang="en-US" sz="1800" kern="1200" dirty="0"/>
        </a:p>
      </dsp:txBody>
      <dsp:txXfrm>
        <a:off x="122982" y="468795"/>
        <a:ext cx="4754661" cy="2273338"/>
      </dsp:txXfrm>
    </dsp:sp>
    <dsp:sp modelId="{7505F7AE-0F2A-476A-A86B-F1996B51324C}">
      <dsp:nvSpPr>
        <dsp:cNvPr id="0" name=""/>
        <dsp:cNvSpPr/>
      </dsp:nvSpPr>
      <dsp:spPr>
        <a:xfrm>
          <a:off x="0" y="2916934"/>
          <a:ext cx="5000625" cy="2519302"/>
        </a:xfrm>
        <a:prstGeom prst="round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50000"/>
                </a:schemeClr>
              </a:solidFill>
            </a:rPr>
            <a:t>If </a:t>
          </a:r>
          <a:r>
            <a:rPr lang="en-US" sz="1800" u="none" kern="1200" dirty="0">
              <a:solidFill>
                <a:schemeClr val="tx1">
                  <a:lumMod val="50000"/>
                </a:schemeClr>
              </a:solidFill>
            </a:rPr>
            <a:t>a </a:t>
          </a:r>
          <a:r>
            <a:rPr lang="en-US" sz="1800" u="sng" kern="1200" dirty="0">
              <a:solidFill>
                <a:schemeClr val="tx1">
                  <a:lumMod val="50000"/>
                </a:schemeClr>
              </a:solidFill>
            </a:rPr>
            <a:t>failed seal</a:t>
          </a:r>
          <a:r>
            <a:rPr lang="en-US" sz="1800" kern="1200" dirty="0">
              <a:solidFill>
                <a:schemeClr val="tx1">
                  <a:lumMod val="50000"/>
                </a:schemeClr>
              </a:solidFill>
            </a:rPr>
            <a:t> is your proven root cause, proposed solutions could include:</a:t>
          </a:r>
        </a:p>
        <a:p>
          <a:pPr marL="0" lvl="0" indent="0" algn="l" defTabSz="800100">
            <a:lnSpc>
              <a:spcPct val="90000"/>
            </a:lnSpc>
            <a:spcBef>
              <a:spcPct val="0"/>
            </a:spcBef>
            <a:spcAft>
              <a:spcPct val="35000"/>
            </a:spcAft>
            <a:buNone/>
          </a:pPr>
          <a:r>
            <a:rPr lang="en-US" sz="1800" kern="1200" dirty="0">
              <a:solidFill>
                <a:schemeClr val="tx1">
                  <a:lumMod val="50000"/>
                </a:schemeClr>
              </a:solidFill>
            </a:rPr>
            <a:t>Eliminate the need for a seal</a:t>
          </a:r>
        </a:p>
        <a:p>
          <a:pPr marL="0" lvl="0" indent="0" algn="l" defTabSz="800100">
            <a:lnSpc>
              <a:spcPct val="90000"/>
            </a:lnSpc>
            <a:spcBef>
              <a:spcPct val="0"/>
            </a:spcBef>
            <a:spcAft>
              <a:spcPct val="35000"/>
            </a:spcAft>
            <a:buNone/>
          </a:pPr>
          <a:r>
            <a:rPr lang="en-US" sz="1800" kern="1200" dirty="0">
              <a:solidFill>
                <a:schemeClr val="tx1">
                  <a:lumMod val="50000"/>
                </a:schemeClr>
              </a:solidFill>
            </a:rPr>
            <a:t>Repair the seal</a:t>
          </a:r>
        </a:p>
        <a:p>
          <a:pPr marL="0" lvl="0" indent="0" algn="l" defTabSz="800100">
            <a:lnSpc>
              <a:spcPct val="90000"/>
            </a:lnSpc>
            <a:spcBef>
              <a:spcPct val="0"/>
            </a:spcBef>
            <a:spcAft>
              <a:spcPct val="35000"/>
            </a:spcAft>
            <a:buNone/>
          </a:pPr>
          <a:r>
            <a:rPr lang="en-US" sz="1800" kern="1200" dirty="0">
              <a:solidFill>
                <a:schemeClr val="tx1">
                  <a:lumMod val="50000"/>
                </a:schemeClr>
              </a:solidFill>
            </a:rPr>
            <a:t>Replace the seal</a:t>
          </a:r>
        </a:p>
        <a:p>
          <a:pPr marL="0" lvl="0" indent="0" algn="l" defTabSz="800100">
            <a:lnSpc>
              <a:spcPct val="90000"/>
            </a:lnSpc>
            <a:spcBef>
              <a:spcPct val="0"/>
            </a:spcBef>
            <a:spcAft>
              <a:spcPct val="35000"/>
            </a:spcAft>
            <a:buNone/>
          </a:pPr>
          <a:r>
            <a:rPr lang="en-US" sz="1800" kern="1200" dirty="0">
              <a:solidFill>
                <a:schemeClr val="tx1">
                  <a:lumMod val="50000"/>
                </a:schemeClr>
              </a:solidFill>
            </a:rPr>
            <a:t>Add a redundant seal</a:t>
          </a:r>
        </a:p>
        <a:p>
          <a:pPr marL="0" lvl="0" indent="0" algn="l" defTabSz="800100">
            <a:lnSpc>
              <a:spcPct val="90000"/>
            </a:lnSpc>
            <a:spcBef>
              <a:spcPct val="0"/>
            </a:spcBef>
            <a:spcAft>
              <a:spcPct val="35000"/>
            </a:spcAft>
            <a:buNone/>
          </a:pPr>
          <a:r>
            <a:rPr lang="en-US" sz="1800" kern="1200" dirty="0">
              <a:solidFill>
                <a:schemeClr val="tx1">
                  <a:lumMod val="50000"/>
                </a:schemeClr>
              </a:solidFill>
            </a:rPr>
            <a:t>Make the “leaking liquid” very obvious </a:t>
          </a:r>
        </a:p>
      </dsp:txBody>
      <dsp:txXfrm>
        <a:off x="122982" y="3039916"/>
        <a:ext cx="4754661" cy="2273338"/>
      </dsp:txXfrm>
    </dsp:sp>
    <dsp:sp modelId="{E451E19B-E5E3-4FA3-9DF2-F9CA4A70CDFB}">
      <dsp:nvSpPr>
        <dsp:cNvPr id="0" name=""/>
        <dsp:cNvSpPr/>
      </dsp:nvSpPr>
      <dsp:spPr>
        <a:xfrm>
          <a:off x="0" y="5122713"/>
          <a:ext cx="5000625"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70" tIns="22860" rIns="128016" bIns="22860" numCol="1" spcCol="1270" anchor="t" anchorCtr="0">
          <a:noAutofit/>
        </a:bodyPr>
        <a:lstStyle/>
        <a:p>
          <a:pPr marL="114300" lvl="1" indent="-114300" algn="l" defTabSz="622300">
            <a:lnSpc>
              <a:spcPct val="90000"/>
            </a:lnSpc>
            <a:spcBef>
              <a:spcPct val="0"/>
            </a:spcBef>
            <a:spcAft>
              <a:spcPct val="20000"/>
            </a:spcAft>
            <a:buChar char="•"/>
          </a:pPr>
          <a:endParaRPr lang="en-US" sz="1400" kern="1200" dirty="0"/>
        </a:p>
      </dsp:txBody>
      <dsp:txXfrm>
        <a:off x="0" y="5122713"/>
        <a:ext cx="5000625" cy="298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0516E-DFC2-4E14-9112-DF97AA9FAE4A}">
      <dsp:nvSpPr>
        <dsp:cNvPr id="0" name=""/>
        <dsp:cNvSpPr/>
      </dsp:nvSpPr>
      <dsp:spPr>
        <a:xfrm>
          <a:off x="0" y="218520"/>
          <a:ext cx="5549900" cy="100801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lumMod val="75000"/>
                </a:schemeClr>
              </a:solidFill>
            </a:rPr>
            <a:t>A </a:t>
          </a:r>
          <a:r>
            <a:rPr lang="en-US" sz="1800" u="sng" kern="1200" dirty="0">
              <a:solidFill>
                <a:schemeClr val="tx1">
                  <a:lumMod val="75000"/>
                </a:schemeClr>
              </a:solidFill>
            </a:rPr>
            <a:t>practical method </a:t>
          </a:r>
          <a:r>
            <a:rPr lang="en-US" sz="1800" kern="1200" dirty="0">
              <a:solidFill>
                <a:schemeClr val="tx1">
                  <a:lumMod val="75000"/>
                </a:schemeClr>
              </a:solidFill>
            </a:rPr>
            <a:t>is how you will address the proposed solution</a:t>
          </a:r>
        </a:p>
      </dsp:txBody>
      <dsp:txXfrm>
        <a:off x="49207" y="267727"/>
        <a:ext cx="5451486" cy="909597"/>
      </dsp:txXfrm>
    </dsp:sp>
    <dsp:sp modelId="{7505F7AE-0F2A-476A-A86B-F1996B51324C}">
      <dsp:nvSpPr>
        <dsp:cNvPr id="0" name=""/>
        <dsp:cNvSpPr/>
      </dsp:nvSpPr>
      <dsp:spPr>
        <a:xfrm>
          <a:off x="0" y="1721053"/>
          <a:ext cx="5549900" cy="3488428"/>
        </a:xfrm>
        <a:prstGeom prst="round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50000"/>
                </a:schemeClr>
              </a:solidFill>
            </a:rPr>
            <a:t>Eliminate the need for a seal by: </a:t>
          </a:r>
        </a:p>
        <a:p>
          <a:pPr marL="0" lvl="0" indent="0" algn="l" defTabSz="711200">
            <a:lnSpc>
              <a:spcPct val="90000"/>
            </a:lnSpc>
            <a:spcBef>
              <a:spcPct val="0"/>
            </a:spcBef>
            <a:spcAft>
              <a:spcPct val="35000"/>
            </a:spcAft>
            <a:buNone/>
          </a:pPr>
          <a:r>
            <a:rPr lang="en-US" sz="1600" kern="1200" dirty="0">
              <a:solidFill>
                <a:schemeClr val="tx1">
                  <a:lumMod val="50000"/>
                </a:schemeClr>
              </a:solidFill>
            </a:rPr>
            <a:t>	eliminate the joint or </a:t>
          </a:r>
        </a:p>
        <a:p>
          <a:pPr marL="0" lvl="0" indent="0" algn="l" defTabSz="711200">
            <a:lnSpc>
              <a:spcPct val="90000"/>
            </a:lnSpc>
            <a:spcBef>
              <a:spcPct val="0"/>
            </a:spcBef>
            <a:spcAft>
              <a:spcPct val="35000"/>
            </a:spcAft>
            <a:buNone/>
          </a:pPr>
          <a:r>
            <a:rPr lang="en-US" sz="1600" kern="1200" dirty="0">
              <a:solidFill>
                <a:schemeClr val="tx1">
                  <a:lumMod val="50000"/>
                </a:schemeClr>
              </a:solidFill>
            </a:rPr>
            <a:t>	make the joint rigid</a:t>
          </a:r>
        </a:p>
        <a:p>
          <a:pPr marL="0" lvl="0" indent="0" algn="l" defTabSz="711200">
            <a:lnSpc>
              <a:spcPct val="90000"/>
            </a:lnSpc>
            <a:spcBef>
              <a:spcPct val="0"/>
            </a:spcBef>
            <a:spcAft>
              <a:spcPct val="35000"/>
            </a:spcAft>
            <a:buNone/>
          </a:pPr>
          <a:r>
            <a:rPr lang="en-US" sz="1600" kern="1200" dirty="0">
              <a:solidFill>
                <a:schemeClr val="tx1">
                  <a:lumMod val="50000"/>
                </a:schemeClr>
              </a:solidFill>
            </a:rPr>
            <a:t>Repair/replace the seal:  </a:t>
          </a:r>
        </a:p>
        <a:p>
          <a:pPr marL="0" lvl="0" indent="0" algn="l" defTabSz="711200">
            <a:lnSpc>
              <a:spcPct val="90000"/>
            </a:lnSpc>
            <a:spcBef>
              <a:spcPct val="0"/>
            </a:spcBef>
            <a:spcAft>
              <a:spcPct val="35000"/>
            </a:spcAft>
            <a:buNone/>
          </a:pPr>
          <a:r>
            <a:rPr lang="en-US" sz="1600" kern="1200" dirty="0">
              <a:solidFill>
                <a:schemeClr val="tx1">
                  <a:lumMod val="50000"/>
                </a:schemeClr>
              </a:solidFill>
            </a:rPr>
            <a:t>	our PM team or a contractor or the OEM</a:t>
          </a:r>
        </a:p>
        <a:p>
          <a:pPr marL="0" lvl="0" indent="0" algn="l" defTabSz="711200">
            <a:lnSpc>
              <a:spcPct val="90000"/>
            </a:lnSpc>
            <a:spcBef>
              <a:spcPct val="0"/>
            </a:spcBef>
            <a:spcAft>
              <a:spcPct val="35000"/>
            </a:spcAft>
            <a:buNone/>
          </a:pPr>
          <a:r>
            <a:rPr lang="en-US" sz="1600" kern="1200" dirty="0">
              <a:solidFill>
                <a:schemeClr val="tx1">
                  <a:lumMod val="50000"/>
                </a:schemeClr>
              </a:solidFill>
            </a:rPr>
            <a:t>Add a redundant seal: </a:t>
          </a:r>
        </a:p>
        <a:p>
          <a:pPr marL="0" lvl="0" indent="0" algn="l" defTabSz="711200">
            <a:lnSpc>
              <a:spcPct val="90000"/>
            </a:lnSpc>
            <a:spcBef>
              <a:spcPct val="0"/>
            </a:spcBef>
            <a:spcAft>
              <a:spcPct val="35000"/>
            </a:spcAft>
            <a:buNone/>
          </a:pPr>
          <a:r>
            <a:rPr lang="en-US" sz="1600" kern="1200" dirty="0">
              <a:solidFill>
                <a:schemeClr val="tx1">
                  <a:lumMod val="50000"/>
                </a:schemeClr>
              </a:solidFill>
            </a:rPr>
            <a:t>	do it ourselves or</a:t>
          </a:r>
        </a:p>
        <a:p>
          <a:pPr marL="0" lvl="0" indent="0" algn="l" defTabSz="711200">
            <a:lnSpc>
              <a:spcPct val="90000"/>
            </a:lnSpc>
            <a:spcBef>
              <a:spcPct val="0"/>
            </a:spcBef>
            <a:spcAft>
              <a:spcPct val="35000"/>
            </a:spcAft>
            <a:buNone/>
          </a:pPr>
          <a:r>
            <a:rPr lang="en-US" sz="1600" kern="1200" dirty="0">
              <a:solidFill>
                <a:schemeClr val="tx1">
                  <a:lumMod val="50000"/>
                </a:schemeClr>
              </a:solidFill>
            </a:rPr>
            <a:t>	have the ODM do it</a:t>
          </a:r>
        </a:p>
        <a:p>
          <a:pPr marL="0" lvl="0" indent="0" algn="l" defTabSz="711200">
            <a:lnSpc>
              <a:spcPct val="90000"/>
            </a:lnSpc>
            <a:spcBef>
              <a:spcPct val="0"/>
            </a:spcBef>
            <a:spcAft>
              <a:spcPct val="35000"/>
            </a:spcAft>
            <a:buNone/>
          </a:pPr>
          <a:r>
            <a:rPr lang="en-US" sz="1600" kern="1200" dirty="0">
              <a:solidFill>
                <a:schemeClr val="tx1">
                  <a:lumMod val="50000"/>
                </a:schemeClr>
              </a:solidFill>
            </a:rPr>
            <a:t>Make the “leaking liquid” very obvious:  </a:t>
          </a:r>
        </a:p>
        <a:p>
          <a:pPr marL="0" lvl="0" indent="0" algn="l" defTabSz="711200">
            <a:lnSpc>
              <a:spcPct val="90000"/>
            </a:lnSpc>
            <a:spcBef>
              <a:spcPct val="0"/>
            </a:spcBef>
            <a:spcAft>
              <a:spcPct val="35000"/>
            </a:spcAft>
            <a:buNone/>
          </a:pPr>
          <a:r>
            <a:rPr lang="en-US" sz="1600" kern="1200" dirty="0">
              <a:solidFill>
                <a:schemeClr val="tx1">
                  <a:lumMod val="50000"/>
                </a:schemeClr>
              </a:solidFill>
            </a:rPr>
            <a:t>	stinky, </a:t>
          </a:r>
        </a:p>
        <a:p>
          <a:pPr marL="0" lvl="0" indent="0" algn="l" defTabSz="711200">
            <a:lnSpc>
              <a:spcPct val="90000"/>
            </a:lnSpc>
            <a:spcBef>
              <a:spcPct val="0"/>
            </a:spcBef>
            <a:spcAft>
              <a:spcPct val="35000"/>
            </a:spcAft>
            <a:buNone/>
          </a:pPr>
          <a:r>
            <a:rPr lang="en-US" sz="1600" kern="1200" dirty="0">
              <a:solidFill>
                <a:schemeClr val="tx1">
                  <a:lumMod val="50000"/>
                </a:schemeClr>
              </a:solidFill>
            </a:rPr>
            <a:t>	bright colored, </a:t>
          </a:r>
        </a:p>
        <a:p>
          <a:pPr marL="0" lvl="0" indent="0" algn="l" defTabSz="711200">
            <a:lnSpc>
              <a:spcPct val="90000"/>
            </a:lnSpc>
            <a:spcBef>
              <a:spcPct val="0"/>
            </a:spcBef>
            <a:spcAft>
              <a:spcPct val="35000"/>
            </a:spcAft>
            <a:buNone/>
          </a:pPr>
          <a:r>
            <a:rPr lang="en-US" sz="1600" kern="1200" dirty="0">
              <a:solidFill>
                <a:schemeClr val="tx1">
                  <a:lumMod val="50000"/>
                </a:schemeClr>
              </a:solidFill>
            </a:rPr>
            <a:t>	“glow in the dark” </a:t>
          </a:r>
        </a:p>
      </dsp:txBody>
      <dsp:txXfrm>
        <a:off x="170291" y="1891344"/>
        <a:ext cx="5209318" cy="3147846"/>
      </dsp:txXfrm>
    </dsp:sp>
    <dsp:sp modelId="{E451E19B-E5E3-4FA3-9DF2-F9CA4A70CDFB}">
      <dsp:nvSpPr>
        <dsp:cNvPr id="0" name=""/>
        <dsp:cNvSpPr/>
      </dsp:nvSpPr>
      <dsp:spPr>
        <a:xfrm>
          <a:off x="0" y="5071826"/>
          <a:ext cx="5549900" cy="72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209"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dirty="0"/>
        </a:p>
      </dsp:txBody>
      <dsp:txXfrm>
        <a:off x="0" y="5071826"/>
        <a:ext cx="5549900" cy="724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6BB039EE-E729-492D-A171-3B6C5E3791DB}" type="datetimeFigureOut">
              <a:rPr lang="en-US" smtClean="0"/>
              <a:t>3/24/2025</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DC4E8BFD-3B8A-4EC1-AD93-737A5547ADDA}" type="slidenum">
              <a:rPr lang="en-US" smtClean="0"/>
              <a:t>‹#›</a:t>
            </a:fld>
            <a:endParaRPr lang="en-US"/>
          </a:p>
        </p:txBody>
      </p:sp>
    </p:spTree>
    <p:extLst>
      <p:ext uri="{BB962C8B-B14F-4D97-AF65-F5344CB8AC3E}">
        <p14:creationId xmlns:p14="http://schemas.microsoft.com/office/powerpoint/2010/main" val="4219342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7319598-7378-4D06-855F-92B3953E18A9}" type="datetimeFigureOut">
              <a:rPr lang="en-US" smtClean="0"/>
              <a:t>3/24/2025</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57C1899-0281-4675-B394-61ED49C54BA2}" type="slidenum">
              <a:rPr lang="en-US" smtClean="0"/>
              <a:t>‹#›</a:t>
            </a:fld>
            <a:endParaRPr lang="en-US" dirty="0"/>
          </a:p>
        </p:txBody>
      </p:sp>
    </p:spTree>
    <p:extLst>
      <p:ext uri="{BB962C8B-B14F-4D97-AF65-F5344CB8AC3E}">
        <p14:creationId xmlns:p14="http://schemas.microsoft.com/office/powerpoint/2010/main" val="335158508"/>
      </p:ext>
    </p:extLst>
  </p:cSld>
  <p:clrMap bg1="lt1" tx1="dk1" bg2="lt2" tx2="dk2" accent1="accent1" accent2="accent2" accent3="accent3" accent4="accent4" accent5="accent5" accent6="accent6" hlink="hlink" folHlink="folHlink"/>
  <p:notesStyle>
    <a:lvl1pPr marL="0" algn="l" defTabSz="822940" rtl="0" eaLnBrk="1" latinLnBrk="0" hangingPunct="1">
      <a:defRPr sz="1080" kern="1200">
        <a:solidFill>
          <a:schemeClr val="tx1"/>
        </a:solidFill>
        <a:latin typeface="+mn-lt"/>
        <a:ea typeface="+mn-ea"/>
        <a:cs typeface="+mn-cs"/>
      </a:defRPr>
    </a:lvl1pPr>
    <a:lvl2pPr marL="411470" algn="l" defTabSz="822940" rtl="0" eaLnBrk="1" latinLnBrk="0" hangingPunct="1">
      <a:defRPr sz="1080" kern="1200">
        <a:solidFill>
          <a:schemeClr val="tx1"/>
        </a:solidFill>
        <a:latin typeface="+mn-lt"/>
        <a:ea typeface="+mn-ea"/>
        <a:cs typeface="+mn-cs"/>
      </a:defRPr>
    </a:lvl2pPr>
    <a:lvl3pPr marL="822940" algn="l" defTabSz="822940" rtl="0" eaLnBrk="1" latinLnBrk="0" hangingPunct="1">
      <a:defRPr sz="1080" kern="1200">
        <a:solidFill>
          <a:schemeClr val="tx1"/>
        </a:solidFill>
        <a:latin typeface="+mn-lt"/>
        <a:ea typeface="+mn-ea"/>
        <a:cs typeface="+mn-cs"/>
      </a:defRPr>
    </a:lvl3pPr>
    <a:lvl4pPr marL="1234409" algn="l" defTabSz="822940" rtl="0" eaLnBrk="1" latinLnBrk="0" hangingPunct="1">
      <a:defRPr sz="1080" kern="1200">
        <a:solidFill>
          <a:schemeClr val="tx1"/>
        </a:solidFill>
        <a:latin typeface="+mn-lt"/>
        <a:ea typeface="+mn-ea"/>
        <a:cs typeface="+mn-cs"/>
      </a:defRPr>
    </a:lvl4pPr>
    <a:lvl5pPr marL="1645879" algn="l" defTabSz="822940" rtl="0" eaLnBrk="1" latinLnBrk="0" hangingPunct="1">
      <a:defRPr sz="1080" kern="1200">
        <a:solidFill>
          <a:schemeClr val="tx1"/>
        </a:solidFill>
        <a:latin typeface="+mn-lt"/>
        <a:ea typeface="+mn-ea"/>
        <a:cs typeface="+mn-cs"/>
      </a:defRPr>
    </a:lvl5pPr>
    <a:lvl6pPr marL="2057348" algn="l" defTabSz="822940" rtl="0" eaLnBrk="1" latinLnBrk="0" hangingPunct="1">
      <a:defRPr sz="1080" kern="1200">
        <a:solidFill>
          <a:schemeClr val="tx1"/>
        </a:solidFill>
        <a:latin typeface="+mn-lt"/>
        <a:ea typeface="+mn-ea"/>
        <a:cs typeface="+mn-cs"/>
      </a:defRPr>
    </a:lvl6pPr>
    <a:lvl7pPr marL="2468819" algn="l" defTabSz="822940" rtl="0" eaLnBrk="1" latinLnBrk="0" hangingPunct="1">
      <a:defRPr sz="1080" kern="1200">
        <a:solidFill>
          <a:schemeClr val="tx1"/>
        </a:solidFill>
        <a:latin typeface="+mn-lt"/>
        <a:ea typeface="+mn-ea"/>
        <a:cs typeface="+mn-cs"/>
      </a:defRPr>
    </a:lvl7pPr>
    <a:lvl8pPr marL="2880288" algn="l" defTabSz="822940" rtl="0" eaLnBrk="1" latinLnBrk="0" hangingPunct="1">
      <a:defRPr sz="1080" kern="1200">
        <a:solidFill>
          <a:schemeClr val="tx1"/>
        </a:solidFill>
        <a:latin typeface="+mn-lt"/>
        <a:ea typeface="+mn-ea"/>
        <a:cs typeface="+mn-cs"/>
      </a:defRPr>
    </a:lvl8pPr>
    <a:lvl9pPr marL="3291758" algn="l" defTabSz="822940" rtl="0" eaLnBrk="1" latinLnBrk="0" hangingPunct="1">
      <a:defRPr sz="10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7C1899-0281-4675-B394-61ED49C54BA2}" type="slidenum">
              <a:rPr lang="en-US" smtClean="0"/>
              <a:t>1</a:t>
            </a:fld>
            <a:endParaRPr lang="en-US" dirty="0"/>
          </a:p>
        </p:txBody>
      </p:sp>
    </p:spTree>
    <p:extLst>
      <p:ext uri="{BB962C8B-B14F-4D97-AF65-F5344CB8AC3E}">
        <p14:creationId xmlns:p14="http://schemas.microsoft.com/office/powerpoint/2010/main" val="657092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4634ACD-308A-459A-9CCF-1E13EA60D6B5}"/>
              </a:ext>
            </a:extLst>
          </p:cNvPr>
          <p:cNvSpPr txBox="1">
            <a:spLocks noGrp="1"/>
          </p:cNvSpPr>
          <p:nvPr>
            <p:ph type="sldNum" sz="quarter" idx="5"/>
          </p:nvPr>
        </p:nvSpPr>
        <p:spPr>
          <a:ln/>
        </p:spPr>
        <p:txBody>
          <a:bodyPr lIns="0" tIns="0" rIns="0" bIns="0" anchor="b" anchorCtr="0">
            <a:noAutofit/>
          </a:bodyPr>
          <a:lstStyle/>
          <a:p>
            <a:pPr lvl="0"/>
            <a:fld id="{074B4A40-5AC5-4670-9F88-40A2D57C3521}" type="slidenum">
              <a:t>17</a:t>
            </a:fld>
            <a:endParaRPr lang="en-US"/>
          </a:p>
        </p:txBody>
      </p:sp>
      <p:sp>
        <p:nvSpPr>
          <p:cNvPr id="2" name="Slide Image Placeholder 1">
            <a:extLst>
              <a:ext uri="{FF2B5EF4-FFF2-40B4-BE49-F238E27FC236}">
                <a16:creationId xmlns:a16="http://schemas.microsoft.com/office/drawing/2014/main" id="{5D90A5D5-661B-4252-9130-55F3FE592F7F}"/>
              </a:ext>
            </a:extLst>
          </p:cNvPr>
          <p:cNvSpPr>
            <a:spLocks noGrp="1" noRot="1" noChangeAspect="1" noResize="1"/>
          </p:cNvSpPr>
          <p:nvPr>
            <p:ph type="sldImg"/>
          </p:nvPr>
        </p:nvSpPr>
        <p:spPr>
          <a:xfrm>
            <a:off x="1185863" y="708025"/>
            <a:ext cx="4651375" cy="3489325"/>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CD91484C-6C6C-4E48-A26C-1C5CF7EC7338}"/>
              </a:ext>
            </a:extLst>
          </p:cNvPr>
          <p:cNvSpPr txBox="1">
            <a:spLocks noGrp="1"/>
          </p:cNvSpPr>
          <p:nvPr>
            <p:ph type="body" sz="quarter" idx="1"/>
          </p:nvPr>
        </p:nvSpPr>
        <p:spPr>
          <a:xfrm>
            <a:off x="702309" y="4421822"/>
            <a:ext cx="5618111" cy="4188729"/>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A1CD52B-616E-415C-B82D-E905B16AE607}"/>
              </a:ext>
            </a:extLst>
          </p:cNvPr>
          <p:cNvSpPr txBox="1">
            <a:spLocks noGrp="1"/>
          </p:cNvSpPr>
          <p:nvPr>
            <p:ph type="dt" idx="7"/>
          </p:nvPr>
        </p:nvSpPr>
        <p:spPr>
          <a:xfrm>
            <a:off x="3978281" y="1"/>
            <a:ext cx="3042975" cy="466553"/>
          </a:xfrm>
        </p:spPr>
        <p:txBody>
          <a:bodyPr wrap="square" lIns="91854" tIns="45927" rIns="91854" bIns="45927" anchor="t"/>
          <a:lstStyle/>
          <a:p>
            <a:pPr lvl="0" algn="l" hangingPunct="1"/>
            <a:r>
              <a:rPr lang="en-US" sz="1800">
                <a:solidFill>
                  <a:srgbClr val="000000"/>
                </a:solidFill>
                <a:latin typeface="+mn-lt" pitchFamily="18"/>
                <a:ea typeface="+mn-ea" pitchFamily="2"/>
                <a:cs typeface="+mn-cs" pitchFamily="2"/>
              </a:rPr>
              <a:t>12/15/20</a:t>
            </a:r>
          </a:p>
        </p:txBody>
      </p:sp>
      <p:sp>
        <p:nvSpPr>
          <p:cNvPr id="3" name="Rectangle 7">
            <a:extLst>
              <a:ext uri="{FF2B5EF4-FFF2-40B4-BE49-F238E27FC236}">
                <a16:creationId xmlns:a16="http://schemas.microsoft.com/office/drawing/2014/main" id="{715AB744-95DF-4D95-8368-347A7A2B756F}"/>
              </a:ext>
            </a:extLst>
          </p:cNvPr>
          <p:cNvSpPr txBox="1">
            <a:spLocks noGrp="1"/>
          </p:cNvSpPr>
          <p:nvPr>
            <p:ph type="sldNum" sz="quarter" idx="8"/>
          </p:nvPr>
        </p:nvSpPr>
        <p:spPr>
          <a:xfrm>
            <a:off x="3978281" y="8842180"/>
            <a:ext cx="3042975" cy="466553"/>
          </a:xfrm>
        </p:spPr>
        <p:txBody>
          <a:bodyPr wrap="square" lIns="91854" tIns="45927" rIns="91854" bIns="45927" anchor="t"/>
          <a:lstStyle/>
          <a:p>
            <a:pPr lvl="0" algn="l" hangingPunct="1"/>
            <a:fld id="{BEDFD4A8-449A-4A4D-8AEB-86F4AF10899A}" type="slidenum">
              <a:t>19</a:t>
            </a:fld>
            <a:endParaRPr lang="en-US" sz="1800">
              <a:solidFill>
                <a:srgbClr val="000000"/>
              </a:solidFill>
              <a:latin typeface="+mn-lt" pitchFamily="18"/>
              <a:ea typeface="+mn-ea" pitchFamily="2"/>
              <a:cs typeface="+mn-cs" pitchFamily="2"/>
            </a:endParaRPr>
          </a:p>
        </p:txBody>
      </p:sp>
      <p:sp>
        <p:nvSpPr>
          <p:cNvPr id="10" name="Slide Number Placeholder 6">
            <a:extLst>
              <a:ext uri="{FF2B5EF4-FFF2-40B4-BE49-F238E27FC236}">
                <a16:creationId xmlns:a16="http://schemas.microsoft.com/office/drawing/2014/main" id="{EAAEA3C8-1C73-4EBC-A497-558C3E60EA48}"/>
              </a:ext>
            </a:extLst>
          </p:cNvPr>
          <p:cNvSpPr txBox="1">
            <a:spLocks noGrp="1"/>
          </p:cNvSpPr>
          <p:nvPr>
            <p:ph type="sldNum" sz="quarter" idx="5"/>
          </p:nvPr>
        </p:nvSpPr>
        <p:spPr>
          <a:ln/>
        </p:spPr>
        <p:txBody>
          <a:bodyPr lIns="0" tIns="0" rIns="0" bIns="0" anchor="b" anchorCtr="0">
            <a:noAutofit/>
          </a:bodyPr>
          <a:lstStyle/>
          <a:p>
            <a:pPr lvl="0"/>
            <a:fld id="{8A6720F4-127B-4208-8E72-F6F78B9A66CD}" type="slidenum">
              <a:t>19</a:t>
            </a:fld>
            <a:endParaRPr lang="en-US"/>
          </a:p>
        </p:txBody>
      </p:sp>
      <p:sp>
        <p:nvSpPr>
          <p:cNvPr id="4" name="Rectangle 1">
            <a:extLst>
              <a:ext uri="{FF2B5EF4-FFF2-40B4-BE49-F238E27FC236}">
                <a16:creationId xmlns:a16="http://schemas.microsoft.com/office/drawing/2014/main" id="{3DB76DA0-7D19-4DCA-AEE3-123EDEC2BFE9}"/>
              </a:ext>
            </a:extLst>
          </p:cNvPr>
          <p:cNvSpPr>
            <a:spLocks noGrp="1" noRot="1" noChangeAspect="1" noResize="1"/>
          </p:cNvSpPr>
          <p:nvPr>
            <p:ph type="sldImg"/>
          </p:nvPr>
        </p:nvSpPr>
        <p:spPr>
          <a:xfrm>
            <a:off x="1147763" y="709613"/>
            <a:ext cx="4729162" cy="3546475"/>
          </a:xfrm>
          <a:solidFill>
            <a:schemeClr val="accent1"/>
          </a:solidFill>
          <a:ln w="25400">
            <a:solidFill>
              <a:schemeClr val="accent1">
                <a:shade val="50000"/>
              </a:schemeClr>
            </a:solidFill>
            <a:prstDash val="solid"/>
          </a:ln>
        </p:spPr>
      </p:sp>
      <p:sp>
        <p:nvSpPr>
          <p:cNvPr id="5" name="Text Box 2">
            <a:extLst>
              <a:ext uri="{FF2B5EF4-FFF2-40B4-BE49-F238E27FC236}">
                <a16:creationId xmlns:a16="http://schemas.microsoft.com/office/drawing/2014/main" id="{38DBDDA5-EDD2-4D61-B120-233F8C9E7ED3}"/>
              </a:ext>
            </a:extLst>
          </p:cNvPr>
          <p:cNvSpPr txBox="1">
            <a:spLocks noGrp="1"/>
          </p:cNvSpPr>
          <p:nvPr>
            <p:ph type="body" sz="quarter" idx="1"/>
          </p:nvPr>
        </p:nvSpPr>
        <p:spPr>
          <a:xfrm>
            <a:off x="702309" y="4492924"/>
            <a:ext cx="5618111" cy="4255065"/>
          </a:xfrm>
        </p:spPr>
        <p:txBody>
          <a:bodyPr wrap="square" lIns="91854" tIns="45927" rIns="91854" bIns="45927" anchor="t">
            <a:noAutofit/>
          </a:bodyPr>
          <a:lstStyle/>
          <a:p>
            <a:pPr>
              <a:spcBef>
                <a:spcPts val="460"/>
              </a:spcBef>
              <a:tabLst>
                <a:tab pos="220450" algn="l"/>
                <a:tab pos="687068" algn="l"/>
                <a:tab pos="1153686" algn="l"/>
                <a:tab pos="1620304" algn="l"/>
                <a:tab pos="2086923" algn="l"/>
                <a:tab pos="2553541" algn="l"/>
                <a:tab pos="3020158" algn="l"/>
                <a:tab pos="3486778" algn="l"/>
                <a:tab pos="3953396" algn="l"/>
                <a:tab pos="4420014" algn="l"/>
                <a:tab pos="4886633" algn="l"/>
                <a:tab pos="5353251" algn="l"/>
                <a:tab pos="5819868" algn="l"/>
                <a:tab pos="6286488" algn="l"/>
                <a:tab pos="6753105" algn="l"/>
                <a:tab pos="7219724" algn="l"/>
                <a:tab pos="7686343" algn="l"/>
                <a:tab pos="8152961" algn="l"/>
                <a:tab pos="8619579" algn="l"/>
                <a:tab pos="9086198" algn="l"/>
                <a:tab pos="9552816" algn="l"/>
              </a:tabLst>
            </a:pPr>
            <a:r>
              <a:rPr lang="en-US">
                <a:latin typeface="Calibri" pitchFamily="34"/>
                <a:ea typeface="MS PGothic" pitchFamily="1"/>
              </a:rPr>
              <a:t>A great method is to use post its with the group to post their ideas on the board.</a:t>
            </a:r>
          </a:p>
          <a:p>
            <a:pPr>
              <a:spcBef>
                <a:spcPts val="460"/>
              </a:spcBef>
              <a:tabLst>
                <a:tab pos="220450" algn="l"/>
                <a:tab pos="687068" algn="l"/>
                <a:tab pos="1153686" algn="l"/>
                <a:tab pos="1620304" algn="l"/>
                <a:tab pos="2086923" algn="l"/>
                <a:tab pos="2553541" algn="l"/>
                <a:tab pos="3020158" algn="l"/>
                <a:tab pos="3486778" algn="l"/>
                <a:tab pos="3953396" algn="l"/>
                <a:tab pos="4420014" algn="l"/>
                <a:tab pos="4886633" algn="l"/>
                <a:tab pos="5353251" algn="l"/>
                <a:tab pos="5819868" algn="l"/>
                <a:tab pos="6286488" algn="l"/>
                <a:tab pos="6753105" algn="l"/>
                <a:tab pos="7219724" algn="l"/>
                <a:tab pos="7686343" algn="l"/>
                <a:tab pos="8152961" algn="l"/>
                <a:tab pos="8619579" algn="l"/>
                <a:tab pos="9086198" algn="l"/>
                <a:tab pos="9552816" algn="l"/>
              </a:tabLst>
            </a:pPr>
            <a:r>
              <a:rPr lang="en-US">
                <a:latin typeface="Calibri" pitchFamily="34"/>
                <a:ea typeface="MS PGothic" pitchFamily="1"/>
              </a:rPr>
              <a:t>For some that are shy or may feel intimidated by others they can work anonymous in the Brainstorming session.</a:t>
            </a:r>
          </a:p>
        </p:txBody>
      </p:sp>
      <p:sp>
        <p:nvSpPr>
          <p:cNvPr id="6" name="Text Box 3">
            <a:extLst>
              <a:ext uri="{FF2B5EF4-FFF2-40B4-BE49-F238E27FC236}">
                <a16:creationId xmlns:a16="http://schemas.microsoft.com/office/drawing/2014/main" id="{1E1D7401-3432-461C-906D-73133BC0EA03}"/>
              </a:ext>
            </a:extLst>
          </p:cNvPr>
          <p:cNvSpPr/>
          <p:nvPr/>
        </p:nvSpPr>
        <p:spPr>
          <a:xfrm>
            <a:off x="3978281" y="8982548"/>
            <a:ext cx="3042975" cy="47315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854" tIns="47764" rIns="91854" bIns="47764" anchor="b" anchorCtr="0" compatLnSpc="0">
            <a:noAutofit/>
          </a:bodyPr>
          <a:lstStyle/>
          <a:p>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fld id="{E9A72F8B-5D7C-476C-A754-A2435F22CCC2}" type="slidenum">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t>19</a:t>
            </a:fld>
            <a:endParaRPr lang="en-US" sz="1200">
              <a:solidFill>
                <a:srgbClr val="000000"/>
              </a:solidFill>
              <a:latin typeface="Calibri" pitchFamily="34"/>
              <a:ea typeface="MS PGothic" pitchFamily="1"/>
              <a:cs typeface="Geneva" pitchFamily="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C010EBF-A76E-4471-B0E0-AFA203322D84}"/>
              </a:ext>
            </a:extLst>
          </p:cNvPr>
          <p:cNvSpPr txBox="1">
            <a:spLocks noGrp="1"/>
          </p:cNvSpPr>
          <p:nvPr>
            <p:ph type="dt" idx="7"/>
          </p:nvPr>
        </p:nvSpPr>
        <p:spPr>
          <a:xfrm>
            <a:off x="3978281" y="1"/>
            <a:ext cx="3042975" cy="466553"/>
          </a:xfrm>
        </p:spPr>
        <p:txBody>
          <a:bodyPr wrap="square" lIns="91854" tIns="45927" rIns="91854" bIns="45927" anchor="t"/>
          <a:lstStyle/>
          <a:p>
            <a:pPr lvl="0" algn="l" hangingPunct="1"/>
            <a:r>
              <a:rPr lang="en-US" sz="1800">
                <a:solidFill>
                  <a:srgbClr val="000000"/>
                </a:solidFill>
                <a:latin typeface="+mn-lt" pitchFamily="18"/>
                <a:ea typeface="+mn-ea" pitchFamily="2"/>
                <a:cs typeface="+mn-cs" pitchFamily="2"/>
              </a:rPr>
              <a:t>12/15/20</a:t>
            </a:r>
          </a:p>
        </p:txBody>
      </p:sp>
      <p:sp>
        <p:nvSpPr>
          <p:cNvPr id="3" name="Rectangle 7">
            <a:extLst>
              <a:ext uri="{FF2B5EF4-FFF2-40B4-BE49-F238E27FC236}">
                <a16:creationId xmlns:a16="http://schemas.microsoft.com/office/drawing/2014/main" id="{B28C611B-F10D-472A-9FD7-8583276CBD28}"/>
              </a:ext>
            </a:extLst>
          </p:cNvPr>
          <p:cNvSpPr txBox="1">
            <a:spLocks noGrp="1"/>
          </p:cNvSpPr>
          <p:nvPr>
            <p:ph type="sldNum" sz="quarter" idx="8"/>
          </p:nvPr>
        </p:nvSpPr>
        <p:spPr>
          <a:xfrm>
            <a:off x="3978281" y="8842180"/>
            <a:ext cx="3042975" cy="466553"/>
          </a:xfrm>
        </p:spPr>
        <p:txBody>
          <a:bodyPr wrap="square" lIns="91854" tIns="45927" rIns="91854" bIns="45927" anchor="t"/>
          <a:lstStyle/>
          <a:p>
            <a:pPr lvl="0" algn="l" hangingPunct="1"/>
            <a:fld id="{D3CE8FB4-5DD8-490A-AFA7-5CB177244981}" type="slidenum">
              <a:t>20</a:t>
            </a:fld>
            <a:endParaRPr lang="en-US" sz="1800">
              <a:solidFill>
                <a:srgbClr val="000000"/>
              </a:solidFill>
              <a:latin typeface="+mn-lt" pitchFamily="18"/>
              <a:ea typeface="+mn-ea" pitchFamily="2"/>
              <a:cs typeface="+mn-cs" pitchFamily="2"/>
            </a:endParaRPr>
          </a:p>
        </p:txBody>
      </p:sp>
      <p:sp>
        <p:nvSpPr>
          <p:cNvPr id="10" name="Slide Number Placeholder 6">
            <a:extLst>
              <a:ext uri="{FF2B5EF4-FFF2-40B4-BE49-F238E27FC236}">
                <a16:creationId xmlns:a16="http://schemas.microsoft.com/office/drawing/2014/main" id="{261370DF-7A4F-427C-AE67-37F21095A830}"/>
              </a:ext>
            </a:extLst>
          </p:cNvPr>
          <p:cNvSpPr txBox="1">
            <a:spLocks noGrp="1"/>
          </p:cNvSpPr>
          <p:nvPr>
            <p:ph type="sldNum" sz="quarter" idx="5"/>
          </p:nvPr>
        </p:nvSpPr>
        <p:spPr>
          <a:ln/>
        </p:spPr>
        <p:txBody>
          <a:bodyPr lIns="0" tIns="0" rIns="0" bIns="0" anchor="b" anchorCtr="0">
            <a:noAutofit/>
          </a:bodyPr>
          <a:lstStyle/>
          <a:p>
            <a:pPr lvl="0"/>
            <a:fld id="{A687C946-4F25-46CD-AB01-8B27105969F1}" type="slidenum">
              <a:t>20</a:t>
            </a:fld>
            <a:endParaRPr lang="en-US"/>
          </a:p>
        </p:txBody>
      </p:sp>
      <p:sp>
        <p:nvSpPr>
          <p:cNvPr id="4" name="Rectangle 1">
            <a:extLst>
              <a:ext uri="{FF2B5EF4-FFF2-40B4-BE49-F238E27FC236}">
                <a16:creationId xmlns:a16="http://schemas.microsoft.com/office/drawing/2014/main" id="{AD63BFB2-5BCE-49B1-B0DB-B130AA3920C1}"/>
              </a:ext>
            </a:extLst>
          </p:cNvPr>
          <p:cNvSpPr>
            <a:spLocks noGrp="1" noRot="1" noChangeAspect="1" noResize="1"/>
          </p:cNvSpPr>
          <p:nvPr>
            <p:ph type="sldImg"/>
          </p:nvPr>
        </p:nvSpPr>
        <p:spPr>
          <a:xfrm>
            <a:off x="1147763" y="709613"/>
            <a:ext cx="4729162" cy="3546475"/>
          </a:xfrm>
          <a:solidFill>
            <a:schemeClr val="accent1"/>
          </a:solidFill>
          <a:ln w="25400">
            <a:solidFill>
              <a:schemeClr val="accent1">
                <a:shade val="50000"/>
              </a:schemeClr>
            </a:solidFill>
            <a:prstDash val="solid"/>
          </a:ln>
        </p:spPr>
      </p:sp>
      <p:sp>
        <p:nvSpPr>
          <p:cNvPr id="5" name="Text Box 2">
            <a:extLst>
              <a:ext uri="{FF2B5EF4-FFF2-40B4-BE49-F238E27FC236}">
                <a16:creationId xmlns:a16="http://schemas.microsoft.com/office/drawing/2014/main" id="{8DBD3397-D8AE-4142-9C19-2E838AA5EE93}"/>
              </a:ext>
            </a:extLst>
          </p:cNvPr>
          <p:cNvSpPr txBox="1">
            <a:spLocks noGrp="1"/>
          </p:cNvSpPr>
          <p:nvPr>
            <p:ph type="body" sz="quarter" idx="1"/>
          </p:nvPr>
        </p:nvSpPr>
        <p:spPr>
          <a:xfrm>
            <a:off x="702309" y="4492924"/>
            <a:ext cx="5618111" cy="4255065"/>
          </a:xfrm>
        </p:spPr>
        <p:txBody>
          <a:bodyPr wrap="square" lIns="91854" tIns="45927" rIns="91854" bIns="45927" anchor="t">
            <a:noAutofit/>
          </a:bodyPr>
          <a:lstStyle/>
          <a:p>
            <a:pPr>
              <a:spcBef>
                <a:spcPts val="460"/>
              </a:spcBef>
              <a:tabLst>
                <a:tab pos="220450" algn="l"/>
                <a:tab pos="687068" algn="l"/>
                <a:tab pos="1153686" algn="l"/>
                <a:tab pos="1620304" algn="l"/>
                <a:tab pos="2086923" algn="l"/>
                <a:tab pos="2553541" algn="l"/>
                <a:tab pos="3020158" algn="l"/>
                <a:tab pos="3486778" algn="l"/>
                <a:tab pos="3953396" algn="l"/>
                <a:tab pos="4420014" algn="l"/>
                <a:tab pos="4886633" algn="l"/>
                <a:tab pos="5353251" algn="l"/>
                <a:tab pos="5819868" algn="l"/>
                <a:tab pos="6286488" algn="l"/>
                <a:tab pos="6753105" algn="l"/>
                <a:tab pos="7219724" algn="l"/>
                <a:tab pos="7686343" algn="l"/>
                <a:tab pos="8152961" algn="l"/>
                <a:tab pos="8619579" algn="l"/>
                <a:tab pos="9086198" algn="l"/>
                <a:tab pos="9552816" algn="l"/>
              </a:tabLst>
            </a:pPr>
            <a:r>
              <a:rPr lang="en-US">
                <a:latin typeface="Calibri" pitchFamily="34"/>
                <a:ea typeface="MS PGothic" pitchFamily="1"/>
              </a:rPr>
              <a:t>The Problem is the EFFECT.</a:t>
            </a:r>
          </a:p>
        </p:txBody>
      </p:sp>
      <p:sp>
        <p:nvSpPr>
          <p:cNvPr id="6" name="Text Box 3">
            <a:extLst>
              <a:ext uri="{FF2B5EF4-FFF2-40B4-BE49-F238E27FC236}">
                <a16:creationId xmlns:a16="http://schemas.microsoft.com/office/drawing/2014/main" id="{A16F34F2-12CC-403C-AD9A-71DE7DE8EF91}"/>
              </a:ext>
            </a:extLst>
          </p:cNvPr>
          <p:cNvSpPr/>
          <p:nvPr/>
        </p:nvSpPr>
        <p:spPr>
          <a:xfrm>
            <a:off x="3978281" y="8982548"/>
            <a:ext cx="3042975" cy="47315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854" tIns="47764" rIns="91854" bIns="47764" anchor="b" anchorCtr="0" compatLnSpc="0">
            <a:noAutofit/>
          </a:bodyPr>
          <a:lstStyle/>
          <a:p>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fld id="{9A3650C9-D73C-4B5E-8D42-0A972024EDE8}" type="slidenum">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t>20</a:t>
            </a:fld>
            <a:endParaRPr lang="en-US" sz="1200">
              <a:solidFill>
                <a:srgbClr val="000000"/>
              </a:solidFill>
              <a:latin typeface="Calibri" pitchFamily="34"/>
              <a:ea typeface="MS PGothic" pitchFamily="1"/>
              <a:cs typeface="Geneva" pitchFamily="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EEBD3BE-061A-4B6A-BAE8-9E4BD33FFAF0}"/>
              </a:ext>
            </a:extLst>
          </p:cNvPr>
          <p:cNvSpPr txBox="1">
            <a:spLocks noGrp="1"/>
          </p:cNvSpPr>
          <p:nvPr>
            <p:ph type="dt" idx="7"/>
          </p:nvPr>
        </p:nvSpPr>
        <p:spPr>
          <a:xfrm>
            <a:off x="3978281" y="1"/>
            <a:ext cx="3042975" cy="466553"/>
          </a:xfrm>
        </p:spPr>
        <p:txBody>
          <a:bodyPr wrap="square" lIns="91854" tIns="45927" rIns="91854" bIns="45927" anchor="t"/>
          <a:lstStyle/>
          <a:p>
            <a:pPr lvl="0" algn="l" hangingPunct="1"/>
            <a:r>
              <a:rPr lang="en-US" sz="1800">
                <a:solidFill>
                  <a:srgbClr val="000000"/>
                </a:solidFill>
                <a:latin typeface="+mn-lt" pitchFamily="18"/>
                <a:ea typeface="+mn-ea" pitchFamily="2"/>
                <a:cs typeface="+mn-cs" pitchFamily="2"/>
              </a:rPr>
              <a:t>12/15/20</a:t>
            </a:r>
          </a:p>
        </p:txBody>
      </p:sp>
      <p:sp>
        <p:nvSpPr>
          <p:cNvPr id="3" name="Rectangle 7">
            <a:extLst>
              <a:ext uri="{FF2B5EF4-FFF2-40B4-BE49-F238E27FC236}">
                <a16:creationId xmlns:a16="http://schemas.microsoft.com/office/drawing/2014/main" id="{296909FE-8E23-41AE-815E-9EB4880A1827}"/>
              </a:ext>
            </a:extLst>
          </p:cNvPr>
          <p:cNvSpPr txBox="1">
            <a:spLocks noGrp="1"/>
          </p:cNvSpPr>
          <p:nvPr>
            <p:ph type="sldNum" sz="quarter" idx="8"/>
          </p:nvPr>
        </p:nvSpPr>
        <p:spPr>
          <a:xfrm>
            <a:off x="3978281" y="8842180"/>
            <a:ext cx="3042975" cy="466553"/>
          </a:xfrm>
        </p:spPr>
        <p:txBody>
          <a:bodyPr wrap="square" lIns="91854" tIns="45927" rIns="91854" bIns="45927" anchor="t"/>
          <a:lstStyle/>
          <a:p>
            <a:pPr lvl="0" algn="l" hangingPunct="1"/>
            <a:fld id="{3F9B3217-4A4F-4734-AD6D-039A18ADB012}" type="slidenum">
              <a:t>21</a:t>
            </a:fld>
            <a:endParaRPr lang="en-US" sz="1800">
              <a:solidFill>
                <a:srgbClr val="000000"/>
              </a:solidFill>
              <a:latin typeface="+mn-lt" pitchFamily="18"/>
              <a:ea typeface="+mn-ea" pitchFamily="2"/>
              <a:cs typeface="+mn-cs" pitchFamily="2"/>
            </a:endParaRPr>
          </a:p>
        </p:txBody>
      </p:sp>
      <p:sp>
        <p:nvSpPr>
          <p:cNvPr id="10" name="Slide Number Placeholder 6">
            <a:extLst>
              <a:ext uri="{FF2B5EF4-FFF2-40B4-BE49-F238E27FC236}">
                <a16:creationId xmlns:a16="http://schemas.microsoft.com/office/drawing/2014/main" id="{6E21E105-F690-4C05-9FA1-0E04019BBD41}"/>
              </a:ext>
            </a:extLst>
          </p:cNvPr>
          <p:cNvSpPr txBox="1">
            <a:spLocks noGrp="1"/>
          </p:cNvSpPr>
          <p:nvPr>
            <p:ph type="sldNum" sz="quarter" idx="5"/>
          </p:nvPr>
        </p:nvSpPr>
        <p:spPr>
          <a:ln/>
        </p:spPr>
        <p:txBody>
          <a:bodyPr lIns="0" tIns="0" rIns="0" bIns="0" anchor="b" anchorCtr="0">
            <a:noAutofit/>
          </a:bodyPr>
          <a:lstStyle/>
          <a:p>
            <a:pPr lvl="0"/>
            <a:fld id="{11ACFB80-AD85-4DF4-89D9-90ED725286DA}" type="slidenum">
              <a:t>21</a:t>
            </a:fld>
            <a:endParaRPr lang="en-US"/>
          </a:p>
        </p:txBody>
      </p:sp>
      <p:sp>
        <p:nvSpPr>
          <p:cNvPr id="4" name="Rectangle 1">
            <a:extLst>
              <a:ext uri="{FF2B5EF4-FFF2-40B4-BE49-F238E27FC236}">
                <a16:creationId xmlns:a16="http://schemas.microsoft.com/office/drawing/2014/main" id="{1B5AE6C4-311D-4525-8C24-FB8F8EF6AF98}"/>
              </a:ext>
            </a:extLst>
          </p:cNvPr>
          <p:cNvSpPr>
            <a:spLocks noGrp="1" noRot="1" noChangeAspect="1" noResize="1"/>
          </p:cNvSpPr>
          <p:nvPr>
            <p:ph type="sldImg"/>
          </p:nvPr>
        </p:nvSpPr>
        <p:spPr>
          <a:xfrm>
            <a:off x="1147763" y="709613"/>
            <a:ext cx="4729162" cy="3546475"/>
          </a:xfrm>
          <a:solidFill>
            <a:schemeClr val="accent1"/>
          </a:solidFill>
          <a:ln w="25400">
            <a:solidFill>
              <a:schemeClr val="accent1">
                <a:shade val="50000"/>
              </a:schemeClr>
            </a:solidFill>
            <a:prstDash val="solid"/>
          </a:ln>
        </p:spPr>
      </p:sp>
      <p:sp>
        <p:nvSpPr>
          <p:cNvPr id="5" name="Text Box 2">
            <a:extLst>
              <a:ext uri="{FF2B5EF4-FFF2-40B4-BE49-F238E27FC236}">
                <a16:creationId xmlns:a16="http://schemas.microsoft.com/office/drawing/2014/main" id="{91A8BC3D-3F52-4066-A925-79A2F0052B4C}"/>
              </a:ext>
            </a:extLst>
          </p:cNvPr>
          <p:cNvSpPr txBox="1">
            <a:spLocks noGrp="1"/>
          </p:cNvSpPr>
          <p:nvPr>
            <p:ph type="body" sz="quarter" idx="1"/>
          </p:nvPr>
        </p:nvSpPr>
        <p:spPr>
          <a:xfrm>
            <a:off x="702309" y="4492924"/>
            <a:ext cx="5618111" cy="4255065"/>
          </a:xfrm>
        </p:spPr>
        <p:txBody>
          <a:bodyPr wrap="square" lIns="91854" tIns="45927" rIns="91854" bIns="45927" anchor="t">
            <a:noAutofit/>
          </a:bodyPr>
          <a:lstStyle/>
          <a:p>
            <a:pPr>
              <a:spcBef>
                <a:spcPts val="460"/>
              </a:spcBef>
              <a:tabLst>
                <a:tab pos="220450" algn="l"/>
                <a:tab pos="687068" algn="l"/>
                <a:tab pos="1153686" algn="l"/>
                <a:tab pos="1620304" algn="l"/>
                <a:tab pos="2086923" algn="l"/>
                <a:tab pos="2553541" algn="l"/>
                <a:tab pos="3020158" algn="l"/>
                <a:tab pos="3486778" algn="l"/>
                <a:tab pos="3953396" algn="l"/>
                <a:tab pos="4420014" algn="l"/>
                <a:tab pos="4886633" algn="l"/>
                <a:tab pos="5353251" algn="l"/>
                <a:tab pos="5819868" algn="l"/>
                <a:tab pos="6286488" algn="l"/>
                <a:tab pos="6753105" algn="l"/>
                <a:tab pos="7219724" algn="l"/>
                <a:tab pos="7686343" algn="l"/>
                <a:tab pos="8152961" algn="l"/>
                <a:tab pos="8619579" algn="l"/>
                <a:tab pos="9086198" algn="l"/>
                <a:tab pos="9552816" algn="l"/>
              </a:tabLst>
            </a:pPr>
            <a:r>
              <a:rPr lang="en-US">
                <a:latin typeface="Calibri" pitchFamily="34"/>
                <a:ea typeface="MS PGothic" pitchFamily="1"/>
              </a:rPr>
              <a:t>We refer to these as the 4 M’s.</a:t>
            </a:r>
          </a:p>
        </p:txBody>
      </p:sp>
      <p:sp>
        <p:nvSpPr>
          <p:cNvPr id="6" name="Text Box 3">
            <a:extLst>
              <a:ext uri="{FF2B5EF4-FFF2-40B4-BE49-F238E27FC236}">
                <a16:creationId xmlns:a16="http://schemas.microsoft.com/office/drawing/2014/main" id="{5EB7AFFC-B5E6-4808-ACD2-63CF92EE543C}"/>
              </a:ext>
            </a:extLst>
          </p:cNvPr>
          <p:cNvSpPr/>
          <p:nvPr/>
        </p:nvSpPr>
        <p:spPr>
          <a:xfrm>
            <a:off x="3978281" y="8982548"/>
            <a:ext cx="3042975" cy="47315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854" tIns="47764" rIns="91854" bIns="47764" anchor="b" anchorCtr="0" compatLnSpc="0">
            <a:noAutofit/>
          </a:bodyPr>
          <a:lstStyle/>
          <a:p>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fld id="{B037D20C-8C0F-448C-B2CE-B71CF782CEDE}" type="slidenum">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t>21</a:t>
            </a:fld>
            <a:endParaRPr lang="en-US" sz="1200">
              <a:solidFill>
                <a:srgbClr val="000000"/>
              </a:solidFill>
              <a:latin typeface="Calibri" pitchFamily="34"/>
              <a:ea typeface="MS PGothic" pitchFamily="1"/>
              <a:cs typeface="Geneva" pitchFamily="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1F5B83B-5714-4135-9514-7FEBDBB1ED39}"/>
              </a:ext>
            </a:extLst>
          </p:cNvPr>
          <p:cNvSpPr txBox="1">
            <a:spLocks noGrp="1"/>
          </p:cNvSpPr>
          <p:nvPr>
            <p:ph type="dt" idx="7"/>
          </p:nvPr>
        </p:nvSpPr>
        <p:spPr>
          <a:xfrm>
            <a:off x="3978281" y="1"/>
            <a:ext cx="3042975" cy="466553"/>
          </a:xfrm>
        </p:spPr>
        <p:txBody>
          <a:bodyPr wrap="square" lIns="91854" tIns="45927" rIns="91854" bIns="45927" anchor="t"/>
          <a:lstStyle/>
          <a:p>
            <a:pPr algn="l">
              <a:tabLst>
                <a:tab pos="738873" algn="l"/>
                <a:tab pos="1477746" algn="l"/>
                <a:tab pos="2216621" algn="l"/>
                <a:tab pos="2955126" algn="l"/>
              </a:tabLst>
            </a:pPr>
            <a:r>
              <a:rPr lang="en-US" sz="1800">
                <a:solidFill>
                  <a:srgbClr val="000000"/>
                </a:solidFill>
                <a:latin typeface="Calibri" pitchFamily="34"/>
                <a:ea typeface="MS PGothic" pitchFamily="1"/>
                <a:cs typeface="+mn-cs" pitchFamily="2"/>
              </a:rPr>
              <a:t>12/15/20</a:t>
            </a:r>
          </a:p>
        </p:txBody>
      </p:sp>
      <p:sp>
        <p:nvSpPr>
          <p:cNvPr id="3" name="Rectangle 7">
            <a:extLst>
              <a:ext uri="{FF2B5EF4-FFF2-40B4-BE49-F238E27FC236}">
                <a16:creationId xmlns:a16="http://schemas.microsoft.com/office/drawing/2014/main" id="{D4BD3BCB-5762-49E2-8935-D81FA6C7C870}"/>
              </a:ext>
            </a:extLst>
          </p:cNvPr>
          <p:cNvSpPr txBox="1">
            <a:spLocks noGrp="1"/>
          </p:cNvSpPr>
          <p:nvPr>
            <p:ph type="sldNum" sz="quarter" idx="8"/>
          </p:nvPr>
        </p:nvSpPr>
        <p:spPr>
          <a:xfrm>
            <a:off x="3978281" y="8842180"/>
            <a:ext cx="3042975" cy="466553"/>
          </a:xfrm>
        </p:spPr>
        <p:txBody>
          <a:bodyPr wrap="square" lIns="91854" tIns="45927" rIns="91854" bIns="45927" anchor="t"/>
          <a:lstStyle/>
          <a:p>
            <a:pPr algn="l">
              <a:tabLst>
                <a:tab pos="738873" algn="l"/>
                <a:tab pos="1477746" algn="l"/>
                <a:tab pos="2216621" algn="l"/>
                <a:tab pos="2955126" algn="l"/>
              </a:tabLst>
            </a:pPr>
            <a:fld id="{57FD2D4D-9B37-41C8-B6C2-33DF66D670E7}" type="slidenum">
              <a:pPr algn="l">
                <a:tabLst>
                  <a:tab pos="738873" algn="l"/>
                  <a:tab pos="1477746" algn="l"/>
                  <a:tab pos="2216621" algn="l"/>
                  <a:tab pos="2955126" algn="l"/>
                </a:tabLst>
              </a:pPr>
              <a:t>22</a:t>
            </a:fld>
            <a:endParaRPr lang="en-US" sz="1800">
              <a:solidFill>
                <a:srgbClr val="000000"/>
              </a:solidFill>
              <a:latin typeface="Calibri" pitchFamily="34"/>
              <a:ea typeface="MS PGothic" pitchFamily="1"/>
              <a:cs typeface="+mn-cs" pitchFamily="2"/>
            </a:endParaRPr>
          </a:p>
        </p:txBody>
      </p:sp>
      <p:sp>
        <p:nvSpPr>
          <p:cNvPr id="10" name="Slide Number Placeholder 6">
            <a:extLst>
              <a:ext uri="{FF2B5EF4-FFF2-40B4-BE49-F238E27FC236}">
                <a16:creationId xmlns:a16="http://schemas.microsoft.com/office/drawing/2014/main" id="{41D1B57B-8115-4E60-979C-7B33F24F5ACC}"/>
              </a:ext>
            </a:extLst>
          </p:cNvPr>
          <p:cNvSpPr txBox="1">
            <a:spLocks noGrp="1"/>
          </p:cNvSpPr>
          <p:nvPr>
            <p:ph type="sldNum" sz="quarter" idx="5"/>
          </p:nvPr>
        </p:nvSpPr>
        <p:spPr>
          <a:ln/>
        </p:spPr>
        <p:txBody>
          <a:bodyPr lIns="0" tIns="0" rIns="0" bIns="0" anchor="b" anchorCtr="0">
            <a:noAutofit/>
          </a:bodyPr>
          <a:lstStyle/>
          <a:p>
            <a:pPr lvl="0"/>
            <a:fld id="{6E8FFCB6-D638-4A7B-9F51-3B5E103B5654}" type="slidenum">
              <a:t>22</a:t>
            </a:fld>
            <a:endParaRPr lang="en-US"/>
          </a:p>
        </p:txBody>
      </p:sp>
      <p:sp>
        <p:nvSpPr>
          <p:cNvPr id="4" name="Rectangle 1">
            <a:extLst>
              <a:ext uri="{FF2B5EF4-FFF2-40B4-BE49-F238E27FC236}">
                <a16:creationId xmlns:a16="http://schemas.microsoft.com/office/drawing/2014/main" id="{E6367555-E663-4346-8A69-19556FE03407}"/>
              </a:ext>
            </a:extLst>
          </p:cNvPr>
          <p:cNvSpPr>
            <a:spLocks noGrp="1" noRot="1" noChangeAspect="1" noResize="1"/>
          </p:cNvSpPr>
          <p:nvPr>
            <p:ph type="sldImg"/>
          </p:nvPr>
        </p:nvSpPr>
        <p:spPr>
          <a:xfrm>
            <a:off x="1147763" y="709613"/>
            <a:ext cx="4729162" cy="3546475"/>
          </a:xfrm>
          <a:solidFill>
            <a:schemeClr val="accent1"/>
          </a:solidFill>
          <a:ln w="25400">
            <a:solidFill>
              <a:schemeClr val="accent1">
                <a:shade val="50000"/>
              </a:schemeClr>
            </a:solidFill>
            <a:prstDash val="solid"/>
          </a:ln>
        </p:spPr>
      </p:sp>
      <p:sp>
        <p:nvSpPr>
          <p:cNvPr id="5" name="Rectangle 2">
            <a:extLst>
              <a:ext uri="{FF2B5EF4-FFF2-40B4-BE49-F238E27FC236}">
                <a16:creationId xmlns:a16="http://schemas.microsoft.com/office/drawing/2014/main" id="{7F0C396D-82BA-4879-88F0-E56AE3731D53}"/>
              </a:ext>
            </a:extLst>
          </p:cNvPr>
          <p:cNvSpPr txBox="1">
            <a:spLocks noGrp="1"/>
          </p:cNvSpPr>
          <p:nvPr>
            <p:ph type="body" sz="quarter" idx="1"/>
          </p:nvPr>
        </p:nvSpPr>
        <p:spPr>
          <a:xfrm>
            <a:off x="702309" y="4492924"/>
            <a:ext cx="5618111" cy="4255065"/>
          </a:xfrm>
        </p:spPr>
        <p:txBody>
          <a:bodyPr wrap="none" lIns="91854" tIns="45927" rIns="91854" bIns="45927" anchor="ctr">
            <a:noAutofit/>
          </a:bodyPr>
          <a:lstStyle/>
          <a:p>
            <a:pPr lvl="0"/>
            <a:endParaRPr lang="en-US"/>
          </a:p>
        </p:txBody>
      </p:sp>
      <p:sp>
        <p:nvSpPr>
          <p:cNvPr id="6" name="Text Box 3">
            <a:extLst>
              <a:ext uri="{FF2B5EF4-FFF2-40B4-BE49-F238E27FC236}">
                <a16:creationId xmlns:a16="http://schemas.microsoft.com/office/drawing/2014/main" id="{756A7A69-B83A-4B37-9046-04A7B35363E6}"/>
              </a:ext>
            </a:extLst>
          </p:cNvPr>
          <p:cNvSpPr/>
          <p:nvPr/>
        </p:nvSpPr>
        <p:spPr>
          <a:xfrm>
            <a:off x="3978281" y="8982548"/>
            <a:ext cx="3042975" cy="47315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854" tIns="47764" rIns="91854" bIns="47764" anchor="b" anchorCtr="0" compatLnSpc="0">
            <a:noAutofit/>
          </a:bodyPr>
          <a:lstStyle/>
          <a:p>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fld id="{3E3FFFB5-58E5-4AEF-924F-B1B44AE1BDCE}" type="slidenum">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t>22</a:t>
            </a:fld>
            <a:endParaRPr lang="en-US" sz="1200">
              <a:solidFill>
                <a:srgbClr val="000000"/>
              </a:solidFill>
              <a:latin typeface="Calibri" pitchFamily="34"/>
              <a:ea typeface="MS PGothic" pitchFamily="1"/>
              <a:cs typeface="+mn-cs" pitchFamily="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1A4734B-491C-476C-84F7-40D94232AAA3}"/>
              </a:ext>
            </a:extLst>
          </p:cNvPr>
          <p:cNvSpPr txBox="1">
            <a:spLocks noGrp="1"/>
          </p:cNvSpPr>
          <p:nvPr>
            <p:ph type="sldNum" sz="quarter" idx="5"/>
          </p:nvPr>
        </p:nvSpPr>
        <p:spPr>
          <a:ln/>
        </p:spPr>
        <p:txBody>
          <a:bodyPr lIns="0" tIns="0" rIns="0" bIns="0" anchor="b" anchorCtr="0">
            <a:noAutofit/>
          </a:bodyPr>
          <a:lstStyle/>
          <a:p>
            <a:pPr lvl="0"/>
            <a:fld id="{F53E107A-34BC-46F5-B662-77C9FB862ECE}" type="slidenum">
              <a:t>23</a:t>
            </a:fld>
            <a:endParaRPr lang="en-US"/>
          </a:p>
        </p:txBody>
      </p:sp>
      <p:sp>
        <p:nvSpPr>
          <p:cNvPr id="2" name="Slide Image Placeholder 1">
            <a:extLst>
              <a:ext uri="{FF2B5EF4-FFF2-40B4-BE49-F238E27FC236}">
                <a16:creationId xmlns:a16="http://schemas.microsoft.com/office/drawing/2014/main" id="{5AE92AD3-9199-44E2-8514-FFC3A2F29099}"/>
              </a:ext>
            </a:extLst>
          </p:cNvPr>
          <p:cNvSpPr>
            <a:spLocks noGrp="1" noRot="1" noChangeAspect="1" noResize="1"/>
          </p:cNvSpPr>
          <p:nvPr>
            <p:ph type="sldImg"/>
          </p:nvPr>
        </p:nvSpPr>
        <p:spPr>
          <a:xfrm>
            <a:off x="1185863" y="708025"/>
            <a:ext cx="4651375" cy="3489325"/>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97CEAB00-A94E-4860-97DA-1D8BAD5A1AC5}"/>
              </a:ext>
            </a:extLst>
          </p:cNvPr>
          <p:cNvSpPr txBox="1">
            <a:spLocks noGrp="1"/>
          </p:cNvSpPr>
          <p:nvPr>
            <p:ph type="body" sz="quarter" idx="1"/>
          </p:nvPr>
        </p:nvSpPr>
        <p:spPr>
          <a:xfrm>
            <a:off x="702309" y="4421822"/>
            <a:ext cx="5618111" cy="4188729"/>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0433B07-D92D-4C5E-9DFC-DB10935429FB}"/>
              </a:ext>
            </a:extLst>
          </p:cNvPr>
          <p:cNvSpPr txBox="1">
            <a:spLocks noGrp="1"/>
          </p:cNvSpPr>
          <p:nvPr>
            <p:ph type="sldNum" sz="quarter" idx="5"/>
          </p:nvPr>
        </p:nvSpPr>
        <p:spPr>
          <a:ln/>
        </p:spPr>
        <p:txBody>
          <a:bodyPr lIns="0" tIns="0" rIns="0" bIns="0" anchor="b" anchorCtr="0">
            <a:noAutofit/>
          </a:bodyPr>
          <a:lstStyle/>
          <a:p>
            <a:pPr lvl="0"/>
            <a:fld id="{92F58206-DA9C-4A30-A926-DF11AF2E9595}" type="slidenum">
              <a:t>24</a:t>
            </a:fld>
            <a:endParaRPr lang="en-US"/>
          </a:p>
        </p:txBody>
      </p:sp>
      <p:sp>
        <p:nvSpPr>
          <p:cNvPr id="2" name="Slide Image Placeholder 1">
            <a:extLst>
              <a:ext uri="{FF2B5EF4-FFF2-40B4-BE49-F238E27FC236}">
                <a16:creationId xmlns:a16="http://schemas.microsoft.com/office/drawing/2014/main" id="{CB1D90C5-A582-43E6-ADE1-BCBDD1F1C1C7}"/>
              </a:ext>
            </a:extLst>
          </p:cNvPr>
          <p:cNvSpPr>
            <a:spLocks noGrp="1" noRot="1" noChangeAspect="1" noResize="1"/>
          </p:cNvSpPr>
          <p:nvPr>
            <p:ph type="sldImg"/>
          </p:nvPr>
        </p:nvSpPr>
        <p:spPr>
          <a:xfrm>
            <a:off x="1185863" y="708025"/>
            <a:ext cx="4651375" cy="3489325"/>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F7DF492E-5183-445F-9F5D-E252F88E639C}"/>
              </a:ext>
            </a:extLst>
          </p:cNvPr>
          <p:cNvSpPr txBox="1">
            <a:spLocks noGrp="1"/>
          </p:cNvSpPr>
          <p:nvPr>
            <p:ph type="body" sz="quarter" idx="1"/>
          </p:nvPr>
        </p:nvSpPr>
        <p:spPr>
          <a:xfrm>
            <a:off x="702309" y="4421822"/>
            <a:ext cx="5618111" cy="4188729"/>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7F4C19A-BD3F-4F3E-B3E2-BF121BE79372}"/>
              </a:ext>
            </a:extLst>
          </p:cNvPr>
          <p:cNvSpPr txBox="1">
            <a:spLocks noGrp="1"/>
          </p:cNvSpPr>
          <p:nvPr>
            <p:ph type="sldNum" sz="quarter" idx="5"/>
          </p:nvPr>
        </p:nvSpPr>
        <p:spPr>
          <a:ln/>
        </p:spPr>
        <p:txBody>
          <a:bodyPr lIns="0" tIns="0" rIns="0" bIns="0" anchor="b" anchorCtr="0">
            <a:noAutofit/>
          </a:bodyPr>
          <a:lstStyle/>
          <a:p>
            <a:pPr lvl="0"/>
            <a:fld id="{6EF10FB2-0DAE-4D9C-AB3F-5B2145F86C83}" type="slidenum">
              <a:t>25</a:t>
            </a:fld>
            <a:endParaRPr lang="en-US"/>
          </a:p>
        </p:txBody>
      </p:sp>
      <p:sp>
        <p:nvSpPr>
          <p:cNvPr id="2" name="Slide Image Placeholder 1">
            <a:extLst>
              <a:ext uri="{FF2B5EF4-FFF2-40B4-BE49-F238E27FC236}">
                <a16:creationId xmlns:a16="http://schemas.microsoft.com/office/drawing/2014/main" id="{E7A6CD0B-5F1F-4E0C-9B25-5633C2BF4C07}"/>
              </a:ext>
            </a:extLst>
          </p:cNvPr>
          <p:cNvSpPr>
            <a:spLocks noGrp="1" noRot="1" noChangeAspect="1" noResize="1"/>
          </p:cNvSpPr>
          <p:nvPr>
            <p:ph type="sldImg"/>
          </p:nvPr>
        </p:nvSpPr>
        <p:spPr>
          <a:xfrm>
            <a:off x="1185863" y="708025"/>
            <a:ext cx="4651375" cy="3489325"/>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77A2F86E-DBCD-4050-9D4A-C349B9FA31B3}"/>
              </a:ext>
            </a:extLst>
          </p:cNvPr>
          <p:cNvSpPr txBox="1">
            <a:spLocks noGrp="1"/>
          </p:cNvSpPr>
          <p:nvPr>
            <p:ph type="body" sz="quarter" idx="1"/>
          </p:nvPr>
        </p:nvSpPr>
        <p:spPr>
          <a:xfrm>
            <a:off x="702309" y="4421822"/>
            <a:ext cx="5618111" cy="4188729"/>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7F4C19A-BD3F-4F3E-B3E2-BF121BE79372}"/>
              </a:ext>
            </a:extLst>
          </p:cNvPr>
          <p:cNvSpPr txBox="1">
            <a:spLocks noGrp="1"/>
          </p:cNvSpPr>
          <p:nvPr>
            <p:ph type="sldNum" sz="quarter" idx="5"/>
          </p:nvPr>
        </p:nvSpPr>
        <p:spPr>
          <a:ln/>
        </p:spPr>
        <p:txBody>
          <a:bodyPr lIns="0" tIns="0" rIns="0" bIns="0" anchor="b" anchorCtr="0">
            <a:noAutofit/>
          </a:bodyPr>
          <a:lstStyle/>
          <a:p>
            <a:pPr lvl="0"/>
            <a:fld id="{6EF10FB2-0DAE-4D9C-AB3F-5B2145F86C83}" type="slidenum">
              <a:t>26</a:t>
            </a:fld>
            <a:endParaRPr lang="en-US"/>
          </a:p>
        </p:txBody>
      </p:sp>
      <p:sp>
        <p:nvSpPr>
          <p:cNvPr id="2" name="Slide Image Placeholder 1">
            <a:extLst>
              <a:ext uri="{FF2B5EF4-FFF2-40B4-BE49-F238E27FC236}">
                <a16:creationId xmlns:a16="http://schemas.microsoft.com/office/drawing/2014/main" id="{E7A6CD0B-5F1F-4E0C-9B25-5633C2BF4C07}"/>
              </a:ext>
            </a:extLst>
          </p:cNvPr>
          <p:cNvSpPr>
            <a:spLocks noGrp="1" noRot="1" noChangeAspect="1" noResize="1"/>
          </p:cNvSpPr>
          <p:nvPr>
            <p:ph type="sldImg"/>
          </p:nvPr>
        </p:nvSpPr>
        <p:spPr>
          <a:xfrm>
            <a:off x="1185863" y="708025"/>
            <a:ext cx="4651375" cy="3489325"/>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77A2F86E-DBCD-4050-9D4A-C349B9FA31B3}"/>
              </a:ext>
            </a:extLst>
          </p:cNvPr>
          <p:cNvSpPr txBox="1">
            <a:spLocks noGrp="1"/>
          </p:cNvSpPr>
          <p:nvPr>
            <p:ph type="body" sz="quarter" idx="1"/>
          </p:nvPr>
        </p:nvSpPr>
        <p:spPr>
          <a:xfrm>
            <a:off x="702309" y="4421822"/>
            <a:ext cx="5618111" cy="4188729"/>
          </a:xfrm>
        </p:spPr>
        <p:txBody>
          <a:bodyPr/>
          <a:lstStyle/>
          <a:p>
            <a:endParaRPr lang="en-US"/>
          </a:p>
        </p:txBody>
      </p:sp>
    </p:spTree>
    <p:extLst>
      <p:ext uri="{BB962C8B-B14F-4D97-AF65-F5344CB8AC3E}">
        <p14:creationId xmlns:p14="http://schemas.microsoft.com/office/powerpoint/2010/main" val="3251965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0433B07-D92D-4C5E-9DFC-DB10935429FB}"/>
              </a:ext>
            </a:extLst>
          </p:cNvPr>
          <p:cNvSpPr txBox="1">
            <a:spLocks noGrp="1"/>
          </p:cNvSpPr>
          <p:nvPr>
            <p:ph type="sldNum" sz="quarter" idx="5"/>
          </p:nvPr>
        </p:nvSpPr>
        <p:spPr>
          <a:ln/>
        </p:spPr>
        <p:txBody>
          <a:bodyPr lIns="0" tIns="0" rIns="0" bIns="0" anchor="b" anchorCtr="0">
            <a:noAutofit/>
          </a:bodyPr>
          <a:lstStyle/>
          <a:p>
            <a:pPr lvl="0"/>
            <a:fld id="{92F58206-DA9C-4A30-A926-DF11AF2E9595}" type="slidenum">
              <a:t>27</a:t>
            </a:fld>
            <a:endParaRPr lang="en-US"/>
          </a:p>
        </p:txBody>
      </p:sp>
      <p:sp>
        <p:nvSpPr>
          <p:cNvPr id="2" name="Slide Image Placeholder 1">
            <a:extLst>
              <a:ext uri="{FF2B5EF4-FFF2-40B4-BE49-F238E27FC236}">
                <a16:creationId xmlns:a16="http://schemas.microsoft.com/office/drawing/2014/main" id="{CB1D90C5-A582-43E6-ADE1-BCBDD1F1C1C7}"/>
              </a:ext>
            </a:extLst>
          </p:cNvPr>
          <p:cNvSpPr>
            <a:spLocks noGrp="1" noRot="1" noChangeAspect="1" noResize="1"/>
          </p:cNvSpPr>
          <p:nvPr>
            <p:ph type="sldImg"/>
          </p:nvPr>
        </p:nvSpPr>
        <p:spPr>
          <a:xfrm>
            <a:off x="1185863" y="708025"/>
            <a:ext cx="4651375" cy="3489325"/>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F7DF492E-5183-445F-9F5D-E252F88E639C}"/>
              </a:ext>
            </a:extLst>
          </p:cNvPr>
          <p:cNvSpPr txBox="1">
            <a:spLocks noGrp="1"/>
          </p:cNvSpPr>
          <p:nvPr>
            <p:ph type="body" sz="quarter" idx="1"/>
          </p:nvPr>
        </p:nvSpPr>
        <p:spPr>
          <a:xfrm>
            <a:off x="702309" y="4421822"/>
            <a:ext cx="5618111" cy="4188729"/>
          </a:xfrm>
        </p:spPr>
        <p:txBody>
          <a:bodyPr/>
          <a:lstStyle/>
          <a:p>
            <a:endParaRPr lang="en-US"/>
          </a:p>
        </p:txBody>
      </p:sp>
    </p:spTree>
    <p:extLst>
      <p:ext uri="{BB962C8B-B14F-4D97-AF65-F5344CB8AC3E}">
        <p14:creationId xmlns:p14="http://schemas.microsoft.com/office/powerpoint/2010/main" val="81577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3237">
              <a:defRPr/>
            </a:pPr>
            <a:fld id="{657C1899-0281-4675-B394-61ED49C54BA2}" type="slidenum">
              <a:rPr lang="en-US">
                <a:solidFill>
                  <a:prstClr val="black"/>
                </a:solidFill>
                <a:latin typeface="Calibri" panose="020F0502020204030204"/>
              </a:rPr>
              <a:pPr defTabSz="933237">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400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F04A627-9BD9-482B-8137-E830F140ABDF}"/>
              </a:ext>
            </a:extLst>
          </p:cNvPr>
          <p:cNvSpPr txBox="1">
            <a:spLocks noGrp="1"/>
          </p:cNvSpPr>
          <p:nvPr>
            <p:ph type="dt" idx="7"/>
          </p:nvPr>
        </p:nvSpPr>
        <p:spPr>
          <a:xfrm>
            <a:off x="3978281" y="1"/>
            <a:ext cx="3042975" cy="466553"/>
          </a:xfrm>
        </p:spPr>
        <p:txBody>
          <a:bodyPr wrap="square" lIns="91854" tIns="45927" rIns="91854" bIns="45927" anchor="t"/>
          <a:lstStyle/>
          <a:p>
            <a:pPr algn="l">
              <a:tabLst>
                <a:tab pos="738873" algn="l"/>
                <a:tab pos="1477746" algn="l"/>
                <a:tab pos="2216621" algn="l"/>
                <a:tab pos="2955126" algn="l"/>
              </a:tabLst>
            </a:pPr>
            <a:r>
              <a:rPr lang="en-US" sz="1800">
                <a:solidFill>
                  <a:srgbClr val="000000"/>
                </a:solidFill>
                <a:latin typeface="Calibri" pitchFamily="34"/>
                <a:ea typeface="MS PGothic" pitchFamily="1"/>
                <a:cs typeface="+mn-cs" pitchFamily="2"/>
              </a:rPr>
              <a:t>12/15/20</a:t>
            </a:r>
          </a:p>
        </p:txBody>
      </p:sp>
      <p:sp>
        <p:nvSpPr>
          <p:cNvPr id="3" name="Rectangle 7">
            <a:extLst>
              <a:ext uri="{FF2B5EF4-FFF2-40B4-BE49-F238E27FC236}">
                <a16:creationId xmlns:a16="http://schemas.microsoft.com/office/drawing/2014/main" id="{306F9133-47F1-4574-B4E1-A747CAB5A602}"/>
              </a:ext>
            </a:extLst>
          </p:cNvPr>
          <p:cNvSpPr txBox="1">
            <a:spLocks noGrp="1"/>
          </p:cNvSpPr>
          <p:nvPr>
            <p:ph type="sldNum" sz="quarter" idx="8"/>
          </p:nvPr>
        </p:nvSpPr>
        <p:spPr>
          <a:xfrm>
            <a:off x="3978281" y="8842180"/>
            <a:ext cx="3042975" cy="466553"/>
          </a:xfrm>
        </p:spPr>
        <p:txBody>
          <a:bodyPr wrap="square" lIns="91854" tIns="45927" rIns="91854" bIns="45927" anchor="t"/>
          <a:lstStyle/>
          <a:p>
            <a:pPr algn="l">
              <a:tabLst>
                <a:tab pos="738873" algn="l"/>
                <a:tab pos="1477746" algn="l"/>
                <a:tab pos="2216621" algn="l"/>
                <a:tab pos="2955126" algn="l"/>
              </a:tabLst>
            </a:pPr>
            <a:fld id="{6D40287D-F26F-4019-9E39-2CBE98C92A91}" type="slidenum">
              <a:pPr algn="l">
                <a:tabLst>
                  <a:tab pos="738873" algn="l"/>
                  <a:tab pos="1477746" algn="l"/>
                  <a:tab pos="2216621" algn="l"/>
                  <a:tab pos="2955126" algn="l"/>
                </a:tabLst>
              </a:pPr>
              <a:t>32</a:t>
            </a:fld>
            <a:endParaRPr lang="en-US" sz="1800">
              <a:solidFill>
                <a:srgbClr val="000000"/>
              </a:solidFill>
              <a:latin typeface="Calibri" pitchFamily="34"/>
              <a:ea typeface="MS PGothic" pitchFamily="1"/>
              <a:cs typeface="+mn-cs" pitchFamily="2"/>
            </a:endParaRPr>
          </a:p>
        </p:txBody>
      </p:sp>
      <p:sp>
        <p:nvSpPr>
          <p:cNvPr id="10" name="Slide Number Placeholder 6">
            <a:extLst>
              <a:ext uri="{FF2B5EF4-FFF2-40B4-BE49-F238E27FC236}">
                <a16:creationId xmlns:a16="http://schemas.microsoft.com/office/drawing/2014/main" id="{96292EB8-04FD-4B15-BA84-E56E19DA2BA6}"/>
              </a:ext>
            </a:extLst>
          </p:cNvPr>
          <p:cNvSpPr txBox="1">
            <a:spLocks noGrp="1"/>
          </p:cNvSpPr>
          <p:nvPr>
            <p:ph type="sldNum" sz="quarter" idx="5"/>
          </p:nvPr>
        </p:nvSpPr>
        <p:spPr>
          <a:ln/>
        </p:spPr>
        <p:txBody>
          <a:bodyPr lIns="0" tIns="0" rIns="0" bIns="0" anchor="b" anchorCtr="0">
            <a:noAutofit/>
          </a:bodyPr>
          <a:lstStyle/>
          <a:p>
            <a:pPr lvl="0"/>
            <a:fld id="{2F813AFC-601C-4B54-9932-0E4796277DFB}" type="slidenum">
              <a:t>32</a:t>
            </a:fld>
            <a:endParaRPr lang="en-US"/>
          </a:p>
        </p:txBody>
      </p:sp>
      <p:sp>
        <p:nvSpPr>
          <p:cNvPr id="4" name="Rectangle 1">
            <a:extLst>
              <a:ext uri="{FF2B5EF4-FFF2-40B4-BE49-F238E27FC236}">
                <a16:creationId xmlns:a16="http://schemas.microsoft.com/office/drawing/2014/main" id="{3BE4383F-07DC-437F-95EE-81E1DAEC9C04}"/>
              </a:ext>
            </a:extLst>
          </p:cNvPr>
          <p:cNvSpPr>
            <a:spLocks noGrp="1" noRot="1" noChangeAspect="1" noResize="1"/>
          </p:cNvSpPr>
          <p:nvPr>
            <p:ph type="sldImg"/>
          </p:nvPr>
        </p:nvSpPr>
        <p:spPr>
          <a:xfrm>
            <a:off x="1147763" y="709613"/>
            <a:ext cx="4729162" cy="3546475"/>
          </a:xfrm>
          <a:solidFill>
            <a:schemeClr val="accent1"/>
          </a:solidFill>
          <a:ln w="25400">
            <a:solidFill>
              <a:schemeClr val="accent1">
                <a:shade val="50000"/>
              </a:schemeClr>
            </a:solidFill>
            <a:prstDash val="solid"/>
          </a:ln>
        </p:spPr>
      </p:sp>
      <p:sp>
        <p:nvSpPr>
          <p:cNvPr id="5" name="Rectangle 2">
            <a:extLst>
              <a:ext uri="{FF2B5EF4-FFF2-40B4-BE49-F238E27FC236}">
                <a16:creationId xmlns:a16="http://schemas.microsoft.com/office/drawing/2014/main" id="{0003F253-5C37-40E3-96E5-16A6CCA5081D}"/>
              </a:ext>
            </a:extLst>
          </p:cNvPr>
          <p:cNvSpPr txBox="1">
            <a:spLocks noGrp="1"/>
          </p:cNvSpPr>
          <p:nvPr>
            <p:ph type="body" sz="quarter" idx="1"/>
          </p:nvPr>
        </p:nvSpPr>
        <p:spPr>
          <a:xfrm>
            <a:off x="702309" y="4492924"/>
            <a:ext cx="5618111" cy="4255065"/>
          </a:xfrm>
        </p:spPr>
        <p:txBody>
          <a:bodyPr wrap="none" lIns="91854" tIns="45927" rIns="91854" bIns="45927" anchor="ctr">
            <a:noAutofit/>
          </a:bodyPr>
          <a:lstStyle/>
          <a:p>
            <a:pPr lvl="0"/>
            <a:endParaRPr lang="en-US"/>
          </a:p>
        </p:txBody>
      </p:sp>
      <p:sp>
        <p:nvSpPr>
          <p:cNvPr id="6" name="Text Box 3">
            <a:extLst>
              <a:ext uri="{FF2B5EF4-FFF2-40B4-BE49-F238E27FC236}">
                <a16:creationId xmlns:a16="http://schemas.microsoft.com/office/drawing/2014/main" id="{BF1B28B1-B76B-48BC-8600-09D98C5C7769}"/>
              </a:ext>
            </a:extLst>
          </p:cNvPr>
          <p:cNvSpPr/>
          <p:nvPr/>
        </p:nvSpPr>
        <p:spPr>
          <a:xfrm>
            <a:off x="3978281" y="8982548"/>
            <a:ext cx="3042975" cy="47315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854" tIns="47764" rIns="91854" bIns="47764" anchor="b" anchorCtr="0" compatLnSpc="0">
            <a:noAutofit/>
          </a:bodyPr>
          <a:lstStyle/>
          <a:p>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fld id="{45E6696F-E7C1-4DD4-A9D2-0B98EFF44A4C}" type="slidenum">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t>32</a:t>
            </a:fld>
            <a:endParaRPr lang="en-US" sz="1200">
              <a:solidFill>
                <a:srgbClr val="000000"/>
              </a:solidFill>
              <a:latin typeface="Calibri" pitchFamily="34"/>
              <a:ea typeface="MS PGothic" pitchFamily="1"/>
              <a:cs typeface="+mn-cs" pitchFamily="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9A2830B-F5E5-4866-9813-F8618F79BCB8}"/>
              </a:ext>
            </a:extLst>
          </p:cNvPr>
          <p:cNvSpPr txBox="1">
            <a:spLocks noGrp="1"/>
          </p:cNvSpPr>
          <p:nvPr>
            <p:ph type="sldNum" sz="quarter" idx="5"/>
          </p:nvPr>
        </p:nvSpPr>
        <p:spPr>
          <a:ln/>
        </p:spPr>
        <p:txBody>
          <a:bodyPr lIns="0" tIns="0" rIns="0" bIns="0" anchor="b" anchorCtr="0">
            <a:noAutofit/>
          </a:bodyPr>
          <a:lstStyle/>
          <a:p>
            <a:pPr lvl="0"/>
            <a:fld id="{BC7F30B4-F322-4576-9E88-E9BAFD338262}" type="slidenum">
              <a:t>35</a:t>
            </a:fld>
            <a:endParaRPr lang="en-US"/>
          </a:p>
        </p:txBody>
      </p:sp>
      <p:sp>
        <p:nvSpPr>
          <p:cNvPr id="2" name="Slide Image Placeholder 1">
            <a:extLst>
              <a:ext uri="{FF2B5EF4-FFF2-40B4-BE49-F238E27FC236}">
                <a16:creationId xmlns:a16="http://schemas.microsoft.com/office/drawing/2014/main" id="{A87F0ECC-FA26-4829-88FD-CD894FAAFB40}"/>
              </a:ext>
            </a:extLst>
          </p:cNvPr>
          <p:cNvSpPr>
            <a:spLocks noGrp="1" noRot="1" noChangeAspect="1" noResize="1"/>
          </p:cNvSpPr>
          <p:nvPr>
            <p:ph type="sldImg"/>
          </p:nvPr>
        </p:nvSpPr>
        <p:spPr>
          <a:xfrm>
            <a:off x="1185863" y="708025"/>
            <a:ext cx="4651375" cy="3489325"/>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EBA2B772-3572-4421-A82C-D60EDC3261C4}"/>
              </a:ext>
            </a:extLst>
          </p:cNvPr>
          <p:cNvSpPr txBox="1">
            <a:spLocks noGrp="1"/>
          </p:cNvSpPr>
          <p:nvPr>
            <p:ph type="body" sz="quarter" idx="1"/>
          </p:nvPr>
        </p:nvSpPr>
        <p:spPr>
          <a:xfrm>
            <a:off x="702309" y="4421822"/>
            <a:ext cx="5618111" cy="4188729"/>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83AC03A-8285-4612-9675-6893ACDE1412}"/>
              </a:ext>
            </a:extLst>
          </p:cNvPr>
          <p:cNvSpPr txBox="1">
            <a:spLocks noGrp="1"/>
          </p:cNvSpPr>
          <p:nvPr>
            <p:ph type="dt" idx="7"/>
          </p:nvPr>
        </p:nvSpPr>
        <p:spPr>
          <a:xfrm>
            <a:off x="3978281" y="1"/>
            <a:ext cx="3042975" cy="466553"/>
          </a:xfrm>
        </p:spPr>
        <p:txBody>
          <a:bodyPr wrap="square" lIns="91854" tIns="45927" rIns="91854" bIns="45927" anchor="t"/>
          <a:lstStyle/>
          <a:p>
            <a:pPr algn="l">
              <a:tabLst>
                <a:tab pos="738873" algn="l"/>
                <a:tab pos="1477746" algn="l"/>
                <a:tab pos="2216621" algn="l"/>
                <a:tab pos="2955126" algn="l"/>
              </a:tabLst>
            </a:pPr>
            <a:r>
              <a:rPr lang="en-US" sz="1800">
                <a:solidFill>
                  <a:srgbClr val="000000"/>
                </a:solidFill>
                <a:latin typeface="Calibri" pitchFamily="34"/>
                <a:ea typeface="MS PGothic" pitchFamily="1"/>
                <a:cs typeface="+mn-cs" pitchFamily="2"/>
              </a:rPr>
              <a:t>12/15/20</a:t>
            </a:r>
          </a:p>
        </p:txBody>
      </p:sp>
      <p:sp>
        <p:nvSpPr>
          <p:cNvPr id="3" name="Rectangle 7">
            <a:extLst>
              <a:ext uri="{FF2B5EF4-FFF2-40B4-BE49-F238E27FC236}">
                <a16:creationId xmlns:a16="http://schemas.microsoft.com/office/drawing/2014/main" id="{7696E16D-3A20-44CD-8923-66F0360F324F}"/>
              </a:ext>
            </a:extLst>
          </p:cNvPr>
          <p:cNvSpPr txBox="1">
            <a:spLocks noGrp="1"/>
          </p:cNvSpPr>
          <p:nvPr>
            <p:ph type="sldNum" sz="quarter" idx="8"/>
          </p:nvPr>
        </p:nvSpPr>
        <p:spPr>
          <a:xfrm>
            <a:off x="3978281" y="8842180"/>
            <a:ext cx="3042975" cy="466553"/>
          </a:xfrm>
        </p:spPr>
        <p:txBody>
          <a:bodyPr wrap="square" lIns="91854" tIns="45927" rIns="91854" bIns="45927" anchor="t"/>
          <a:lstStyle/>
          <a:p>
            <a:pPr algn="l">
              <a:tabLst>
                <a:tab pos="738873" algn="l"/>
                <a:tab pos="1477746" algn="l"/>
                <a:tab pos="2216621" algn="l"/>
                <a:tab pos="2955126" algn="l"/>
              </a:tabLst>
            </a:pPr>
            <a:fld id="{A0EECF26-2390-465B-A60B-F1CE8E35E10A}" type="slidenum">
              <a:pPr algn="l">
                <a:tabLst>
                  <a:tab pos="738873" algn="l"/>
                  <a:tab pos="1477746" algn="l"/>
                  <a:tab pos="2216621" algn="l"/>
                  <a:tab pos="2955126" algn="l"/>
                </a:tabLst>
              </a:pPr>
              <a:t>36</a:t>
            </a:fld>
            <a:endParaRPr lang="en-US" sz="1800">
              <a:solidFill>
                <a:srgbClr val="000000"/>
              </a:solidFill>
              <a:latin typeface="Calibri" pitchFamily="34"/>
              <a:ea typeface="MS PGothic" pitchFamily="1"/>
              <a:cs typeface="+mn-cs" pitchFamily="2"/>
            </a:endParaRPr>
          </a:p>
        </p:txBody>
      </p:sp>
      <p:sp>
        <p:nvSpPr>
          <p:cNvPr id="9" name="Slide Number Placeholder 6">
            <a:extLst>
              <a:ext uri="{FF2B5EF4-FFF2-40B4-BE49-F238E27FC236}">
                <a16:creationId xmlns:a16="http://schemas.microsoft.com/office/drawing/2014/main" id="{481FA481-7B83-4431-9B00-915996BF4757}"/>
              </a:ext>
            </a:extLst>
          </p:cNvPr>
          <p:cNvSpPr txBox="1">
            <a:spLocks noGrp="1"/>
          </p:cNvSpPr>
          <p:nvPr>
            <p:ph type="sldNum" sz="quarter" idx="5"/>
          </p:nvPr>
        </p:nvSpPr>
        <p:spPr>
          <a:ln/>
        </p:spPr>
        <p:txBody>
          <a:bodyPr lIns="0" tIns="0" rIns="0" bIns="0" anchor="b" anchorCtr="0">
            <a:noAutofit/>
          </a:bodyPr>
          <a:lstStyle/>
          <a:p>
            <a:pPr lvl="0"/>
            <a:fld id="{80A26D9A-55F6-4AF2-B1CD-093905607DA9}" type="slidenum">
              <a:t>36</a:t>
            </a:fld>
            <a:endParaRPr lang="en-US"/>
          </a:p>
        </p:txBody>
      </p:sp>
      <p:sp>
        <p:nvSpPr>
          <p:cNvPr id="4" name="Rectangle 1">
            <a:extLst>
              <a:ext uri="{FF2B5EF4-FFF2-40B4-BE49-F238E27FC236}">
                <a16:creationId xmlns:a16="http://schemas.microsoft.com/office/drawing/2014/main" id="{C8D3103C-947D-4979-B9C8-F48812ED7A1F}"/>
              </a:ext>
            </a:extLst>
          </p:cNvPr>
          <p:cNvSpPr>
            <a:spLocks noGrp="1" noRot="1" noChangeAspect="1" noResize="1"/>
          </p:cNvSpPr>
          <p:nvPr>
            <p:ph type="sldImg"/>
          </p:nvPr>
        </p:nvSpPr>
        <p:spPr>
          <a:xfrm>
            <a:off x="1147763" y="709613"/>
            <a:ext cx="4729162" cy="3546475"/>
          </a:xfrm>
          <a:solidFill>
            <a:schemeClr val="accent1"/>
          </a:solidFill>
          <a:ln w="25400">
            <a:solidFill>
              <a:schemeClr val="accent1">
                <a:shade val="50000"/>
              </a:schemeClr>
            </a:solidFill>
            <a:prstDash val="solid"/>
          </a:ln>
        </p:spPr>
      </p:sp>
      <p:sp>
        <p:nvSpPr>
          <p:cNvPr id="5" name="Rectangle 2">
            <a:extLst>
              <a:ext uri="{FF2B5EF4-FFF2-40B4-BE49-F238E27FC236}">
                <a16:creationId xmlns:a16="http://schemas.microsoft.com/office/drawing/2014/main" id="{33AFAF61-0F89-4E49-B981-A1BD0A2087ED}"/>
              </a:ext>
            </a:extLst>
          </p:cNvPr>
          <p:cNvSpPr txBox="1">
            <a:spLocks noGrp="1"/>
          </p:cNvSpPr>
          <p:nvPr>
            <p:ph type="body" sz="quarter" idx="1"/>
          </p:nvPr>
        </p:nvSpPr>
        <p:spPr>
          <a:xfrm>
            <a:off x="702309" y="4492924"/>
            <a:ext cx="5618111" cy="4255065"/>
          </a:xfrm>
        </p:spPr>
        <p:txBody>
          <a:bodyPr wrap="none" lIns="91854" tIns="45927" rIns="91854" bIns="45927" anchor="ctr">
            <a:noAutofit/>
          </a:bodyPr>
          <a:lstStyle/>
          <a:p>
            <a:pPr lvl="0"/>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36FBBA9-BE6F-4B35-94AD-75135E8AF77E}"/>
              </a:ext>
            </a:extLst>
          </p:cNvPr>
          <p:cNvSpPr txBox="1">
            <a:spLocks noGrp="1"/>
          </p:cNvSpPr>
          <p:nvPr>
            <p:ph type="dt" idx="7"/>
          </p:nvPr>
        </p:nvSpPr>
        <p:spPr>
          <a:xfrm>
            <a:off x="3978281" y="1"/>
            <a:ext cx="3042975" cy="466553"/>
          </a:xfrm>
        </p:spPr>
        <p:txBody>
          <a:bodyPr wrap="square" lIns="91854" tIns="45927" rIns="91854" bIns="45927" anchor="t"/>
          <a:lstStyle/>
          <a:p>
            <a:pPr algn="l">
              <a:tabLst>
                <a:tab pos="738873" algn="l"/>
                <a:tab pos="1477746" algn="l"/>
                <a:tab pos="2216621" algn="l"/>
                <a:tab pos="2955126" algn="l"/>
              </a:tabLst>
            </a:pPr>
            <a:r>
              <a:rPr lang="en-US" sz="1800">
                <a:solidFill>
                  <a:srgbClr val="000000"/>
                </a:solidFill>
                <a:latin typeface="Calibri" pitchFamily="34"/>
                <a:ea typeface="MS PGothic" pitchFamily="1"/>
                <a:cs typeface="+mn-cs" pitchFamily="2"/>
              </a:rPr>
              <a:t>12/15/20</a:t>
            </a:r>
          </a:p>
        </p:txBody>
      </p:sp>
      <p:sp>
        <p:nvSpPr>
          <p:cNvPr id="3" name="Rectangle 7">
            <a:extLst>
              <a:ext uri="{FF2B5EF4-FFF2-40B4-BE49-F238E27FC236}">
                <a16:creationId xmlns:a16="http://schemas.microsoft.com/office/drawing/2014/main" id="{31733650-FB4C-4907-BE25-25ABA753D2D7}"/>
              </a:ext>
            </a:extLst>
          </p:cNvPr>
          <p:cNvSpPr txBox="1">
            <a:spLocks noGrp="1"/>
          </p:cNvSpPr>
          <p:nvPr>
            <p:ph type="sldNum" sz="quarter" idx="8"/>
          </p:nvPr>
        </p:nvSpPr>
        <p:spPr>
          <a:xfrm>
            <a:off x="3978281" y="8842180"/>
            <a:ext cx="3042975" cy="466553"/>
          </a:xfrm>
        </p:spPr>
        <p:txBody>
          <a:bodyPr wrap="square" lIns="91854" tIns="45927" rIns="91854" bIns="45927" anchor="t"/>
          <a:lstStyle/>
          <a:p>
            <a:pPr algn="l">
              <a:tabLst>
                <a:tab pos="738873" algn="l"/>
                <a:tab pos="1477746" algn="l"/>
                <a:tab pos="2216621" algn="l"/>
                <a:tab pos="2955126" algn="l"/>
              </a:tabLst>
            </a:pPr>
            <a:fld id="{54A3B4DD-2FB9-41C8-8232-366D6AF5C533}" type="slidenum">
              <a:pPr algn="l">
                <a:tabLst>
                  <a:tab pos="738873" algn="l"/>
                  <a:tab pos="1477746" algn="l"/>
                  <a:tab pos="2216621" algn="l"/>
                  <a:tab pos="2955126" algn="l"/>
                </a:tabLst>
              </a:pPr>
              <a:t>37</a:t>
            </a:fld>
            <a:endParaRPr lang="en-US" sz="1800">
              <a:solidFill>
                <a:srgbClr val="000000"/>
              </a:solidFill>
              <a:latin typeface="Calibri" pitchFamily="34"/>
              <a:ea typeface="MS PGothic" pitchFamily="1"/>
              <a:cs typeface="+mn-cs" pitchFamily="2"/>
            </a:endParaRPr>
          </a:p>
        </p:txBody>
      </p:sp>
      <p:sp>
        <p:nvSpPr>
          <p:cNvPr id="9" name="Slide Number Placeholder 6">
            <a:extLst>
              <a:ext uri="{FF2B5EF4-FFF2-40B4-BE49-F238E27FC236}">
                <a16:creationId xmlns:a16="http://schemas.microsoft.com/office/drawing/2014/main" id="{F0F7CCE1-68C6-4C0F-A8F1-66B676F61CA5}"/>
              </a:ext>
            </a:extLst>
          </p:cNvPr>
          <p:cNvSpPr txBox="1">
            <a:spLocks noGrp="1"/>
          </p:cNvSpPr>
          <p:nvPr>
            <p:ph type="sldNum" sz="quarter" idx="5"/>
          </p:nvPr>
        </p:nvSpPr>
        <p:spPr>
          <a:ln/>
        </p:spPr>
        <p:txBody>
          <a:bodyPr lIns="0" tIns="0" rIns="0" bIns="0" anchor="b" anchorCtr="0">
            <a:noAutofit/>
          </a:bodyPr>
          <a:lstStyle/>
          <a:p>
            <a:pPr lvl="0"/>
            <a:fld id="{AC799B46-7DF5-4FE2-88E9-75D7EAE20F18}" type="slidenum">
              <a:t>37</a:t>
            </a:fld>
            <a:endParaRPr lang="en-US"/>
          </a:p>
        </p:txBody>
      </p:sp>
      <p:sp>
        <p:nvSpPr>
          <p:cNvPr id="4" name="Rectangle 1">
            <a:extLst>
              <a:ext uri="{FF2B5EF4-FFF2-40B4-BE49-F238E27FC236}">
                <a16:creationId xmlns:a16="http://schemas.microsoft.com/office/drawing/2014/main" id="{1B5C981C-B105-497A-8A94-805AF2E879A9}"/>
              </a:ext>
            </a:extLst>
          </p:cNvPr>
          <p:cNvSpPr>
            <a:spLocks noGrp="1" noRot="1" noChangeAspect="1" noResize="1"/>
          </p:cNvSpPr>
          <p:nvPr>
            <p:ph type="sldImg"/>
          </p:nvPr>
        </p:nvSpPr>
        <p:spPr>
          <a:xfrm>
            <a:off x="1147763" y="709613"/>
            <a:ext cx="4729162" cy="3546475"/>
          </a:xfrm>
          <a:solidFill>
            <a:schemeClr val="accent1"/>
          </a:solidFill>
          <a:ln w="25400">
            <a:solidFill>
              <a:schemeClr val="accent1">
                <a:shade val="50000"/>
              </a:schemeClr>
            </a:solidFill>
            <a:prstDash val="solid"/>
          </a:ln>
        </p:spPr>
      </p:sp>
      <p:sp>
        <p:nvSpPr>
          <p:cNvPr id="5" name="Rectangle 2">
            <a:extLst>
              <a:ext uri="{FF2B5EF4-FFF2-40B4-BE49-F238E27FC236}">
                <a16:creationId xmlns:a16="http://schemas.microsoft.com/office/drawing/2014/main" id="{8F3C4DF9-9A5C-437C-B864-EC7E25D513AB}"/>
              </a:ext>
            </a:extLst>
          </p:cNvPr>
          <p:cNvSpPr txBox="1">
            <a:spLocks noGrp="1"/>
          </p:cNvSpPr>
          <p:nvPr>
            <p:ph type="body" sz="quarter" idx="1"/>
          </p:nvPr>
        </p:nvSpPr>
        <p:spPr>
          <a:xfrm>
            <a:off x="702309" y="4492924"/>
            <a:ext cx="5618111" cy="4255065"/>
          </a:xfrm>
        </p:spPr>
        <p:txBody>
          <a:bodyPr wrap="none" lIns="91854" tIns="45927" rIns="91854" bIns="45927" anchor="ctr">
            <a:noAutofit/>
          </a:bodyPr>
          <a:lstStyle/>
          <a:p>
            <a:pPr lvl="0"/>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endParaRPr lang="en-US" sz="1200" dirty="0">
              <a:solidFill>
                <a:schemeClr val="tx2">
                  <a:lumMod val="65000"/>
                  <a:lumOff val="35000"/>
                </a:schemeClr>
              </a:solidFill>
            </a:endParaRPr>
          </a:p>
        </p:txBody>
      </p:sp>
      <p:sp>
        <p:nvSpPr>
          <p:cNvPr id="4" name="Slide Number Placeholder 3"/>
          <p:cNvSpPr>
            <a:spLocks noGrp="1"/>
          </p:cNvSpPr>
          <p:nvPr>
            <p:ph type="sldNum" sz="quarter" idx="10"/>
          </p:nvPr>
        </p:nvSpPr>
        <p:spPr/>
        <p:txBody>
          <a:bodyPr/>
          <a:lstStyle/>
          <a:p>
            <a:fld id="{657C1899-0281-4675-B394-61ED49C54BA2}"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76591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619B0-82F5-4B04-8D58-E7DE4F18792D}"/>
              </a:ext>
            </a:extLst>
          </p:cNvPr>
          <p:cNvSpPr txBox="1">
            <a:spLocks noGrp="1"/>
          </p:cNvSpPr>
          <p:nvPr>
            <p:ph type="sldNum" sz="quarter" idx="8"/>
          </p:nvPr>
        </p:nvSpPr>
        <p:spPr>
          <a:xfrm>
            <a:off x="3978281" y="8842180"/>
            <a:ext cx="3042975" cy="466553"/>
          </a:xfrm>
        </p:spPr>
        <p:txBody>
          <a:bodyPr wrap="square" lIns="91854" tIns="45927" rIns="91854" bIns="45927" anchor="t"/>
          <a:lstStyle/>
          <a:p>
            <a:pPr marL="0" marR="0" lvl="0" indent="0" algn="l" defTabSz="411470" rtl="0" eaLnBrk="1" fontAlgn="auto" latinLnBrk="0" hangingPunct="1">
              <a:lnSpc>
                <a:spcPct val="100000"/>
              </a:lnSpc>
              <a:spcBef>
                <a:spcPts val="0"/>
              </a:spcBef>
              <a:spcAft>
                <a:spcPts val="0"/>
              </a:spcAft>
              <a:buClrTx/>
              <a:buSzTx/>
              <a:buFontTx/>
              <a:buNone/>
              <a:tabLst/>
              <a:defRPr/>
            </a:pPr>
            <a:fld id="{87B7D969-461E-4AB7-B535-6954B1C6D33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1147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Slide Number Placeholder 6">
            <a:extLst>
              <a:ext uri="{FF2B5EF4-FFF2-40B4-BE49-F238E27FC236}">
                <a16:creationId xmlns:a16="http://schemas.microsoft.com/office/drawing/2014/main" id="{080B75DF-3ED6-4388-BC06-FD141E087952}"/>
              </a:ext>
            </a:extLst>
          </p:cNvPr>
          <p:cNvSpPr txBox="1">
            <a:spLocks noGrp="1"/>
          </p:cNvSpPr>
          <p:nvPr>
            <p:ph type="sldNum" sz="quarter" idx="5"/>
          </p:nvPr>
        </p:nvSpPr>
        <p:spPr>
          <a:ln/>
        </p:spPr>
        <p:txBody>
          <a:bodyPr lIns="0" tIns="0" rIns="0" bIns="0" anchor="b" anchorCtr="0">
            <a:noAutofit/>
          </a:bodyPr>
          <a:lstStyle/>
          <a:p>
            <a:pPr marL="0" marR="0" lvl="0" indent="0" algn="r" defTabSz="411470" rtl="0" eaLnBrk="1" fontAlgn="auto" latinLnBrk="0" hangingPunct="1">
              <a:lnSpc>
                <a:spcPct val="100000"/>
              </a:lnSpc>
              <a:spcBef>
                <a:spcPts val="0"/>
              </a:spcBef>
              <a:spcAft>
                <a:spcPts val="0"/>
              </a:spcAft>
              <a:buClrTx/>
              <a:buSzTx/>
              <a:buFontTx/>
              <a:buNone/>
              <a:tabLst/>
              <a:defRPr/>
            </a:pPr>
            <a:fld id="{461732F2-C105-456D-B00C-D0569AEE3CFF}"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1147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Image Placeholder 1">
            <a:extLst>
              <a:ext uri="{FF2B5EF4-FFF2-40B4-BE49-F238E27FC236}">
                <a16:creationId xmlns:a16="http://schemas.microsoft.com/office/drawing/2014/main" id="{0EAC4602-41D6-4427-BB63-9EDD0C889BAB}"/>
              </a:ext>
            </a:extLst>
          </p:cNvPr>
          <p:cNvSpPr>
            <a:spLocks noGrp="1" noRot="1" noChangeAspect="1" noResize="1"/>
          </p:cNvSpPr>
          <p:nvPr>
            <p:ph type="sldImg"/>
          </p:nvPr>
        </p:nvSpPr>
        <p:spPr>
          <a:xfrm>
            <a:off x="1417638" y="1163638"/>
            <a:ext cx="4187825" cy="3141662"/>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C35A81B0-003B-427B-A947-E3401FDF86B3}"/>
              </a:ext>
            </a:extLst>
          </p:cNvPr>
          <p:cNvSpPr txBox="1">
            <a:spLocks noGrp="1"/>
          </p:cNvSpPr>
          <p:nvPr>
            <p:ph type="body" sz="quarter" idx="1"/>
          </p:nvPr>
        </p:nvSpPr>
        <p:spPr>
          <a:xfrm>
            <a:off x="702309" y="4480095"/>
            <a:ext cx="5618111" cy="3665000"/>
          </a:xfrm>
        </p:spPr>
        <p:txBody>
          <a:bodyPr wrap="square" lIns="91854" tIns="45927" rIns="91854" bIns="45927" anchor="t">
            <a:noAutofit/>
          </a:bodyPr>
          <a:lstStyle/>
          <a:p>
            <a:pPr lvl="0"/>
            <a:r>
              <a:rPr lang="en-US"/>
              <a:t>We MUST start thinking about processes and not just each system or each incident.  This slide is focused on some classic patterns in data from processes that depart from their target.  THE TARGET FOR SAFETY PROCESSES IS ZERO INCIDENTS.  You may have interim targets that are nonzero that show progress from where you were previously, but we want PERFECT SAFETY… and since safety is our highest priority, there should be nothing in the way of achieving it (one of the purposes of the root cause analysis in 8D’s is to identify those things that get in the way of achieving perfect safety).</a:t>
            </a:r>
          </a:p>
          <a:p>
            <a:pPr lvl="0"/>
            <a:endParaRPr lang="en-US"/>
          </a:p>
          <a:p>
            <a:pPr lvl="0"/>
            <a:r>
              <a:rPr lang="en-US"/>
              <a:t>The parallel line pattern (upper left) leads you to ask why it was decided to accept the situation &amp; never ask…</a:t>
            </a:r>
          </a:p>
          <a:p>
            <a:pPr lvl="0"/>
            <a:endParaRPr lang="en-US"/>
          </a:p>
          <a:p>
            <a:pPr lvl="0"/>
            <a:r>
              <a:rPr lang="en-US"/>
              <a:t>The upper right pattern (parallel, then it falls off) is even worse—you either accepted or never noticed the problem even when it started getting worse and worse…</a:t>
            </a:r>
          </a:p>
          <a:p>
            <a:pPr lvl="0"/>
            <a:endParaRPr lang="en-US"/>
          </a:p>
          <a:p>
            <a:pPr lvl="0"/>
            <a:r>
              <a:rPr lang="en-US"/>
              <a:t>When you see the lower left pattern, the question is why you didn’t notice when the performance of the process started to drift away from target (and how much off target it should be before you react).</a:t>
            </a:r>
          </a:p>
          <a:p>
            <a:pPr lvl="0"/>
            <a:endParaRPr lang="en-US"/>
          </a:p>
          <a:p>
            <a:pPr lvl="0"/>
            <a:r>
              <a:rPr lang="en-US"/>
              <a:t>The lower right pattern is a sudden change in process performance to a new value… why wasn’t it noticed (and what happened) are the key questions.</a:t>
            </a:r>
          </a:p>
          <a:p>
            <a:pPr lvl="0"/>
            <a:endParaRPr lang="en-US"/>
          </a:p>
          <a:p>
            <a:pPr lvl="0"/>
            <a:r>
              <a:rPr lang="en-US"/>
              <a:t>Real life, of course, is more complex—random “variation” is superimposed on each of these patterns making it harder to spot the underlying trend.  When you’re trying to improve processes, you have to look closely at your results and decide if the “deviation from target” is from a single “figure out-able” cause or if it’s something endemic to your processes… (the first is called a “special cause” or an “assignable cause” and the second is called “common cause”—the effectiveness of your problem solving might depend on being right here—imagine how frustrating it can be to look for an assignable cause when there isn’t one (the incident was from a common cause problem).</a:t>
            </a:r>
          </a:p>
          <a:p>
            <a:pPr lvl="0"/>
            <a:endParaRPr lang="en-US"/>
          </a:p>
          <a:p>
            <a:pPr lvl="0"/>
            <a:r>
              <a:rPr lang="en-US"/>
              <a:t>A way to sort through the difference is to ask if this incident could have happened another day, at another site, with another subcon, while using different equipment, etc.  If the answer is yes-then you are probably facing a common cause problem where both the root cause and the effective countermeasure can be found by examining common processes.  Please note that the LACK OF A DOCUMENTED PROCESS can be common cause variation &amp; please refer back to Mike Hall’s training tape on SOP’s and how to make an SOP.  Please also note that if you managed to do something, you have a process—it might not be in an SOP, it might not be written down, but you have a process.  Start by writing it down… then you can decide how to improve it to avoid the next incident.</a:t>
            </a:r>
          </a:p>
        </p:txBody>
      </p:sp>
    </p:spTree>
    <p:extLst>
      <p:ext uri="{BB962C8B-B14F-4D97-AF65-F5344CB8AC3E}">
        <p14:creationId xmlns:p14="http://schemas.microsoft.com/office/powerpoint/2010/main" val="2898803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endParaRPr lang="en-US" sz="1200" dirty="0">
              <a:solidFill>
                <a:schemeClr val="tx2">
                  <a:lumMod val="65000"/>
                  <a:lumOff val="35000"/>
                </a:schemeClr>
              </a:solidFill>
            </a:endParaRPr>
          </a:p>
        </p:txBody>
      </p:sp>
      <p:sp>
        <p:nvSpPr>
          <p:cNvPr id="4" name="Slide Number Placeholder 3"/>
          <p:cNvSpPr>
            <a:spLocks noGrp="1"/>
          </p:cNvSpPr>
          <p:nvPr>
            <p:ph type="sldNum" sz="quarter" idx="10"/>
          </p:nvPr>
        </p:nvSpPr>
        <p:spPr/>
        <p:txBody>
          <a:bodyPr/>
          <a:lstStyle/>
          <a:p>
            <a:pPr marL="0" marR="0" lvl="0" indent="0" algn="r" defTabSz="411470" rtl="0" eaLnBrk="1" fontAlgn="auto" latinLnBrk="0" hangingPunct="1">
              <a:lnSpc>
                <a:spcPct val="100000"/>
              </a:lnSpc>
              <a:spcBef>
                <a:spcPts val="0"/>
              </a:spcBef>
              <a:spcAft>
                <a:spcPts val="0"/>
              </a:spcAft>
              <a:buClrTx/>
              <a:buSzTx/>
              <a:buFontTx/>
              <a:buNone/>
              <a:tabLst/>
              <a:defRPr/>
            </a:pPr>
            <a:fld id="{657C1899-0281-4675-B394-61ED49C54B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114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812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237">
              <a:defRPr/>
            </a:pPr>
            <a:endParaRPr lang="en-US" sz="1200" dirty="0">
              <a:solidFill>
                <a:schemeClr val="tx2">
                  <a:lumMod val="65000"/>
                  <a:lumOff val="35000"/>
                </a:schemeClr>
              </a:solidFill>
            </a:endParaRPr>
          </a:p>
        </p:txBody>
      </p:sp>
      <p:sp>
        <p:nvSpPr>
          <p:cNvPr id="4" name="Slide Number Placeholder 3"/>
          <p:cNvSpPr>
            <a:spLocks noGrp="1"/>
          </p:cNvSpPr>
          <p:nvPr>
            <p:ph type="sldNum" sz="quarter" idx="10"/>
          </p:nvPr>
        </p:nvSpPr>
        <p:spPr/>
        <p:txBody>
          <a:bodyPr/>
          <a:lstStyle/>
          <a:p>
            <a:pPr marL="0" marR="0" lvl="0" indent="0" algn="r" defTabSz="411470" rtl="0" eaLnBrk="1" fontAlgn="auto" latinLnBrk="0" hangingPunct="1">
              <a:lnSpc>
                <a:spcPct val="100000"/>
              </a:lnSpc>
              <a:spcBef>
                <a:spcPts val="0"/>
              </a:spcBef>
              <a:spcAft>
                <a:spcPts val="0"/>
              </a:spcAft>
              <a:buClrTx/>
              <a:buSzTx/>
              <a:buFontTx/>
              <a:buNone/>
              <a:tabLst/>
              <a:defRPr/>
            </a:pPr>
            <a:fld id="{657C1899-0281-4675-B394-61ED49C54B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1147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189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DB9EDEF-A540-46FE-AB88-428D452766A0}"/>
              </a:ext>
            </a:extLst>
          </p:cNvPr>
          <p:cNvSpPr txBox="1">
            <a:spLocks noGrp="1"/>
          </p:cNvSpPr>
          <p:nvPr>
            <p:ph type="sldNum" sz="quarter" idx="5"/>
          </p:nvPr>
        </p:nvSpPr>
        <p:spPr>
          <a:ln/>
        </p:spPr>
        <p:txBody>
          <a:bodyPr lIns="0" tIns="0" rIns="0" bIns="0" anchor="b" anchorCtr="0">
            <a:noAutofit/>
          </a:bodyPr>
          <a:lstStyle/>
          <a:p>
            <a:pPr lvl="0"/>
            <a:fld id="{9F201064-F068-40B8-BB79-501246397BC6}" type="slidenum">
              <a:t>14</a:t>
            </a:fld>
            <a:endParaRPr lang="en-US"/>
          </a:p>
        </p:txBody>
      </p:sp>
      <p:sp>
        <p:nvSpPr>
          <p:cNvPr id="2" name="Slide Image Placeholder 1">
            <a:extLst>
              <a:ext uri="{FF2B5EF4-FFF2-40B4-BE49-F238E27FC236}">
                <a16:creationId xmlns:a16="http://schemas.microsoft.com/office/drawing/2014/main" id="{C612808C-7996-4A99-837D-B8B5FF6659AD}"/>
              </a:ext>
            </a:extLst>
          </p:cNvPr>
          <p:cNvSpPr>
            <a:spLocks noGrp="1" noRot="1" noChangeAspect="1" noResize="1"/>
          </p:cNvSpPr>
          <p:nvPr>
            <p:ph type="sldImg"/>
          </p:nvPr>
        </p:nvSpPr>
        <p:spPr>
          <a:xfrm>
            <a:off x="1185863" y="708025"/>
            <a:ext cx="4651375" cy="3489325"/>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5C10015E-60AA-48E2-AA4C-FC1A054638B0}"/>
              </a:ext>
            </a:extLst>
          </p:cNvPr>
          <p:cNvSpPr txBox="1">
            <a:spLocks noGrp="1"/>
          </p:cNvSpPr>
          <p:nvPr>
            <p:ph type="body" sz="quarter" idx="1"/>
          </p:nvPr>
        </p:nvSpPr>
        <p:spPr>
          <a:xfrm>
            <a:off x="702309" y="4421822"/>
            <a:ext cx="5618111" cy="4188729"/>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D919BA9-9BE5-4705-8801-0D67ADCCB906}"/>
              </a:ext>
            </a:extLst>
          </p:cNvPr>
          <p:cNvSpPr txBox="1">
            <a:spLocks noGrp="1"/>
          </p:cNvSpPr>
          <p:nvPr>
            <p:ph type="sldNum" sz="quarter" idx="5"/>
          </p:nvPr>
        </p:nvSpPr>
        <p:spPr>
          <a:ln/>
        </p:spPr>
        <p:txBody>
          <a:bodyPr lIns="0" tIns="0" rIns="0" bIns="0" anchor="b" anchorCtr="0">
            <a:noAutofit/>
          </a:bodyPr>
          <a:lstStyle/>
          <a:p>
            <a:pPr lvl="0"/>
            <a:fld id="{59C411F7-0F2E-439C-8589-668A6F44EB28}" type="slidenum">
              <a:t>15</a:t>
            </a:fld>
            <a:endParaRPr lang="en-US"/>
          </a:p>
        </p:txBody>
      </p:sp>
      <p:sp>
        <p:nvSpPr>
          <p:cNvPr id="2" name="Slide Image Placeholder 1">
            <a:extLst>
              <a:ext uri="{FF2B5EF4-FFF2-40B4-BE49-F238E27FC236}">
                <a16:creationId xmlns:a16="http://schemas.microsoft.com/office/drawing/2014/main" id="{9EABF08E-BE88-495B-8537-647CE1732520}"/>
              </a:ext>
            </a:extLst>
          </p:cNvPr>
          <p:cNvSpPr>
            <a:spLocks noGrp="1" noRot="1" noChangeAspect="1" noResize="1"/>
          </p:cNvSpPr>
          <p:nvPr>
            <p:ph type="sldImg"/>
          </p:nvPr>
        </p:nvSpPr>
        <p:spPr>
          <a:xfrm>
            <a:off x="1185863" y="708025"/>
            <a:ext cx="4651375" cy="3489325"/>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5B3CA3FC-A684-4DB5-82F2-8AD76DBBA5C3}"/>
              </a:ext>
            </a:extLst>
          </p:cNvPr>
          <p:cNvSpPr txBox="1">
            <a:spLocks noGrp="1"/>
          </p:cNvSpPr>
          <p:nvPr>
            <p:ph type="body" sz="quarter" idx="1"/>
          </p:nvPr>
        </p:nvSpPr>
        <p:spPr>
          <a:xfrm>
            <a:off x="702309" y="4421822"/>
            <a:ext cx="5618111" cy="4188729"/>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7CAD918-9F20-4879-8498-5004FD425650}"/>
              </a:ext>
            </a:extLst>
          </p:cNvPr>
          <p:cNvSpPr txBox="1">
            <a:spLocks noGrp="1"/>
          </p:cNvSpPr>
          <p:nvPr>
            <p:ph type="dt" idx="7"/>
          </p:nvPr>
        </p:nvSpPr>
        <p:spPr>
          <a:xfrm>
            <a:off x="3978281" y="1"/>
            <a:ext cx="3042975" cy="466553"/>
          </a:xfrm>
        </p:spPr>
        <p:txBody>
          <a:bodyPr wrap="square" lIns="91854" tIns="45927" rIns="91854" bIns="45927" anchor="t"/>
          <a:lstStyle/>
          <a:p>
            <a:pPr lvl="0" algn="l" hangingPunct="1"/>
            <a:r>
              <a:rPr lang="en-US" sz="1800">
                <a:solidFill>
                  <a:srgbClr val="000000"/>
                </a:solidFill>
                <a:latin typeface="+mn-lt" pitchFamily="18"/>
                <a:ea typeface="+mn-ea" pitchFamily="2"/>
                <a:cs typeface="+mn-cs" pitchFamily="2"/>
              </a:rPr>
              <a:t>12/15/20</a:t>
            </a:r>
          </a:p>
        </p:txBody>
      </p:sp>
      <p:sp>
        <p:nvSpPr>
          <p:cNvPr id="3" name="Rectangle 7">
            <a:extLst>
              <a:ext uri="{FF2B5EF4-FFF2-40B4-BE49-F238E27FC236}">
                <a16:creationId xmlns:a16="http://schemas.microsoft.com/office/drawing/2014/main" id="{A97C4C38-FAB3-4117-95A5-BD0B3EA4F28A}"/>
              </a:ext>
            </a:extLst>
          </p:cNvPr>
          <p:cNvSpPr txBox="1">
            <a:spLocks noGrp="1"/>
          </p:cNvSpPr>
          <p:nvPr>
            <p:ph type="sldNum" sz="quarter" idx="8"/>
          </p:nvPr>
        </p:nvSpPr>
        <p:spPr>
          <a:xfrm>
            <a:off x="3978281" y="8842180"/>
            <a:ext cx="3042975" cy="466553"/>
          </a:xfrm>
        </p:spPr>
        <p:txBody>
          <a:bodyPr wrap="square" lIns="91854" tIns="45927" rIns="91854" bIns="45927" anchor="t"/>
          <a:lstStyle/>
          <a:p>
            <a:pPr lvl="0" algn="l" hangingPunct="1"/>
            <a:fld id="{C8C7A9B7-B897-4A71-85A0-42AC439E5B82}" type="slidenum">
              <a:t>16</a:t>
            </a:fld>
            <a:endParaRPr lang="en-US" sz="1800">
              <a:solidFill>
                <a:srgbClr val="000000"/>
              </a:solidFill>
              <a:latin typeface="+mn-lt" pitchFamily="18"/>
              <a:ea typeface="+mn-ea" pitchFamily="2"/>
              <a:cs typeface="+mn-cs" pitchFamily="2"/>
            </a:endParaRPr>
          </a:p>
        </p:txBody>
      </p:sp>
      <p:sp>
        <p:nvSpPr>
          <p:cNvPr id="10" name="Slide Number Placeholder 6">
            <a:extLst>
              <a:ext uri="{FF2B5EF4-FFF2-40B4-BE49-F238E27FC236}">
                <a16:creationId xmlns:a16="http://schemas.microsoft.com/office/drawing/2014/main" id="{5A205121-9130-4652-8E91-BE0D4B4E6B0B}"/>
              </a:ext>
            </a:extLst>
          </p:cNvPr>
          <p:cNvSpPr txBox="1">
            <a:spLocks noGrp="1"/>
          </p:cNvSpPr>
          <p:nvPr>
            <p:ph type="sldNum" sz="quarter" idx="5"/>
          </p:nvPr>
        </p:nvSpPr>
        <p:spPr>
          <a:ln/>
        </p:spPr>
        <p:txBody>
          <a:bodyPr lIns="0" tIns="0" rIns="0" bIns="0" anchor="b" anchorCtr="0">
            <a:noAutofit/>
          </a:bodyPr>
          <a:lstStyle/>
          <a:p>
            <a:pPr lvl="0"/>
            <a:fld id="{50D4EB99-BE9C-41B8-B527-1A2C783D286C}" type="slidenum">
              <a:t>16</a:t>
            </a:fld>
            <a:endParaRPr lang="en-US"/>
          </a:p>
        </p:txBody>
      </p:sp>
      <p:sp>
        <p:nvSpPr>
          <p:cNvPr id="4" name="Rectangle 1">
            <a:extLst>
              <a:ext uri="{FF2B5EF4-FFF2-40B4-BE49-F238E27FC236}">
                <a16:creationId xmlns:a16="http://schemas.microsoft.com/office/drawing/2014/main" id="{4B16D7BE-1CC3-4165-ADD7-C8A6702185CE}"/>
              </a:ext>
            </a:extLst>
          </p:cNvPr>
          <p:cNvSpPr>
            <a:spLocks noGrp="1" noRot="1" noChangeAspect="1" noResize="1"/>
          </p:cNvSpPr>
          <p:nvPr>
            <p:ph type="sldImg"/>
          </p:nvPr>
        </p:nvSpPr>
        <p:spPr>
          <a:xfrm>
            <a:off x="1147763" y="709613"/>
            <a:ext cx="4729162" cy="3546475"/>
          </a:xfrm>
          <a:solidFill>
            <a:schemeClr val="accent1"/>
          </a:solidFill>
          <a:ln w="25400">
            <a:solidFill>
              <a:schemeClr val="accent1">
                <a:shade val="50000"/>
              </a:schemeClr>
            </a:solidFill>
            <a:prstDash val="solid"/>
          </a:ln>
        </p:spPr>
      </p:sp>
      <p:sp>
        <p:nvSpPr>
          <p:cNvPr id="5" name="Rectangle 2">
            <a:extLst>
              <a:ext uri="{FF2B5EF4-FFF2-40B4-BE49-F238E27FC236}">
                <a16:creationId xmlns:a16="http://schemas.microsoft.com/office/drawing/2014/main" id="{89476E79-E288-422B-BE9C-6EE5414B0652}"/>
              </a:ext>
            </a:extLst>
          </p:cNvPr>
          <p:cNvSpPr txBox="1">
            <a:spLocks noGrp="1"/>
          </p:cNvSpPr>
          <p:nvPr>
            <p:ph type="body" sz="quarter" idx="1"/>
          </p:nvPr>
        </p:nvSpPr>
        <p:spPr>
          <a:xfrm>
            <a:off x="702309" y="4492924"/>
            <a:ext cx="5618111" cy="4255065"/>
          </a:xfrm>
        </p:spPr>
        <p:txBody>
          <a:bodyPr wrap="none" lIns="91854" tIns="45927" rIns="91854" bIns="45927" anchor="ctr">
            <a:noAutofit/>
          </a:bodyPr>
          <a:lstStyle/>
          <a:p>
            <a:pPr lvl="0"/>
            <a:endParaRPr lang="en-US"/>
          </a:p>
        </p:txBody>
      </p:sp>
      <p:sp>
        <p:nvSpPr>
          <p:cNvPr id="6" name="Text Box 3">
            <a:extLst>
              <a:ext uri="{FF2B5EF4-FFF2-40B4-BE49-F238E27FC236}">
                <a16:creationId xmlns:a16="http://schemas.microsoft.com/office/drawing/2014/main" id="{C9FABCF4-E9C1-4277-8DFA-085EE14FB783}"/>
              </a:ext>
            </a:extLst>
          </p:cNvPr>
          <p:cNvSpPr/>
          <p:nvPr/>
        </p:nvSpPr>
        <p:spPr>
          <a:xfrm>
            <a:off x="3978281" y="8982548"/>
            <a:ext cx="3042975" cy="47315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854" tIns="47764" rIns="91854" bIns="47764" anchor="b" anchorCtr="0" compatLnSpc="0">
            <a:noAutofit/>
          </a:bodyPr>
          <a:lstStyle/>
          <a:p>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fld id="{EA9BE14A-3B9A-44E7-86E3-FF4F97291936}" type="slidenum">
              <a:pPr algn="r">
                <a:tabLst>
                  <a:tab pos="0" algn="l"/>
                  <a:tab pos="466618" algn="l"/>
                  <a:tab pos="933237" algn="l"/>
                  <a:tab pos="1399854" algn="l"/>
                  <a:tab pos="1866473" algn="l"/>
                  <a:tab pos="2333092" algn="l"/>
                  <a:tab pos="2799709" algn="l"/>
                  <a:tab pos="3266328" algn="l"/>
                  <a:tab pos="3732947" algn="l"/>
                  <a:tab pos="4199565" algn="l"/>
                  <a:tab pos="4666183" algn="l"/>
                  <a:tab pos="5132802" algn="l"/>
                  <a:tab pos="5599419" algn="l"/>
                  <a:tab pos="6066038" algn="l"/>
                  <a:tab pos="6532655" algn="l"/>
                  <a:tab pos="6999275" algn="l"/>
                  <a:tab pos="7465893" algn="l"/>
                  <a:tab pos="7932511" algn="l"/>
                  <a:tab pos="8399130" algn="l"/>
                  <a:tab pos="8865748" algn="l"/>
                  <a:tab pos="9332366" algn="l"/>
                </a:tabLst>
              </a:pPr>
              <a:t>16</a:t>
            </a:fld>
            <a:endParaRPr lang="en-US" sz="1200">
              <a:solidFill>
                <a:srgbClr val="000000"/>
              </a:solidFill>
              <a:latin typeface="Calibri" pitchFamily="34"/>
              <a:ea typeface="MS PGothic" pitchFamily="1"/>
              <a:cs typeface="Geneva" pitchFamily="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9"/>
          <p:cNvSpPr>
            <a:spLocks noGrp="1" noChangeArrowheads="1"/>
          </p:cNvSpPr>
          <p:nvPr>
            <p:ph type="sldNum" sz="quarter" idx="11"/>
          </p:nvPr>
        </p:nvSpPr>
        <p:spPr>
          <a:ln/>
        </p:spPr>
        <p:txBody>
          <a:bodyPr/>
          <a:lstStyle>
            <a:lvl1pPr>
              <a:defRPr/>
            </a:lvl1pPr>
          </a:lstStyle>
          <a:p>
            <a:pPr>
              <a:defRPr/>
            </a:pPr>
            <a:fld id="{670446C7-B828-4336-B4A2-051C32A7562D}" type="slidenum">
              <a:rPr lang="en-US"/>
              <a:pPr>
                <a:defRPr/>
              </a:pPr>
              <a:t>‹#›</a:t>
            </a:fld>
            <a:endParaRPr lang="en-US" dirty="0"/>
          </a:p>
        </p:txBody>
      </p:sp>
      <p:sp>
        <p:nvSpPr>
          <p:cNvPr id="6" name="Text Placeholder 4"/>
          <p:cNvSpPr>
            <a:spLocks noGrp="1"/>
          </p:cNvSpPr>
          <p:nvPr>
            <p:ph type="body" sz="quarter" idx="14"/>
          </p:nvPr>
        </p:nvSpPr>
        <p:spPr>
          <a:xfrm>
            <a:off x="2133600" y="6625825"/>
            <a:ext cx="5757140" cy="457200"/>
          </a:xfrm>
        </p:spPr>
        <p:txBody>
          <a:bodyPr>
            <a:normAutofit/>
          </a:bodyPr>
          <a:lstStyle>
            <a:lvl1pPr marL="0" indent="0">
              <a:buNone/>
              <a:defRPr sz="525">
                <a:solidFill>
                  <a:schemeClr val="accent2">
                    <a:lumMod val="60000"/>
                    <a:lumOff val="40000"/>
                  </a:schemeClr>
                </a:solidFill>
              </a:defRPr>
            </a:lvl1pPr>
          </a:lstStyle>
          <a:p>
            <a:endParaRPr lang="en-US" dirty="0"/>
          </a:p>
        </p:txBody>
      </p:sp>
    </p:spTree>
    <p:extLst>
      <p:ext uri="{BB962C8B-B14F-4D97-AF65-F5344CB8AC3E}">
        <p14:creationId xmlns:p14="http://schemas.microsoft.com/office/powerpoint/2010/main" val="879236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625D5C-AEDE-114B-B3DF-721CCF78433A}"/>
              </a:ext>
            </a:extLst>
          </p:cNvPr>
          <p:cNvSpPr>
            <a:spLocks noChangeAspect="1"/>
          </p:cNvSpPr>
          <p:nvPr userDrawn="1"/>
        </p:nvSpPr>
        <p:spPr>
          <a:xfrm>
            <a:off x="154056" y="199511"/>
            <a:ext cx="8831212" cy="6273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3" name="Date Placeholder 2"/>
          <p:cNvSpPr>
            <a:spLocks noGrp="1"/>
          </p:cNvSpPr>
          <p:nvPr>
            <p:ph type="dt" sz="half" idx="13"/>
          </p:nvPr>
        </p:nvSpPr>
        <p:spPr/>
        <p:txBody>
          <a:bodyPr/>
          <a:lstStyle/>
          <a:p>
            <a:r>
              <a:rPr lang="en-US"/>
              <a:t>1/9/2020 File name here</a:t>
            </a:r>
            <a:endParaRPr lang="en-US" dirty="0"/>
          </a:p>
        </p:txBody>
      </p:sp>
      <p:sp>
        <p:nvSpPr>
          <p:cNvPr id="9" name="Slide Number Placeholder 8"/>
          <p:cNvSpPr>
            <a:spLocks noGrp="1"/>
          </p:cNvSpPr>
          <p:nvPr>
            <p:ph type="sldNum" sz="quarter" idx="15"/>
          </p:nvPr>
        </p:nvSpPr>
        <p:spPr/>
        <p:txBody>
          <a:bodyPr/>
          <a:lstStyle/>
          <a:p>
            <a:fld id="{32A2F39E-E4DB-494E-AB40-38356C65078C}" type="slidenum">
              <a:rPr lang="en-US" smtClean="0"/>
              <a:pPr/>
              <a:t>‹#›</a:t>
            </a:fld>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14126" y="2937369"/>
            <a:ext cx="3723976" cy="826200"/>
          </a:xfrm>
          <a:prstGeom prst="rect">
            <a:avLst/>
          </a:prstGeom>
        </p:spPr>
      </p:pic>
    </p:spTree>
    <p:extLst>
      <p:ext uri="{BB962C8B-B14F-4D97-AF65-F5344CB8AC3E}">
        <p14:creationId xmlns:p14="http://schemas.microsoft.com/office/powerpoint/2010/main" val="1029977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Header and Content with Image 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0066" y="140681"/>
            <a:ext cx="7203734" cy="921715"/>
          </a:xfrm>
        </p:spPr>
        <p:txBody>
          <a:bodyPr anchor="b">
            <a:noAutofit/>
          </a:bodyPr>
          <a:lstStyle>
            <a:lvl1pPr>
              <a:defRPr sz="2400"/>
            </a:lvl1pPr>
          </a:lstStyle>
          <a:p>
            <a:r>
              <a:rPr lang="en-US" dirty="0"/>
              <a:t>Main H Font: Arial Bold 24pt.</a:t>
            </a:r>
          </a:p>
        </p:txBody>
      </p:sp>
      <p:sp>
        <p:nvSpPr>
          <p:cNvPr id="3" name="Content Placeholder 2"/>
          <p:cNvSpPr>
            <a:spLocks noGrp="1"/>
          </p:cNvSpPr>
          <p:nvPr>
            <p:ph sz="half" idx="1" hasCustomPrompt="1"/>
          </p:nvPr>
        </p:nvSpPr>
        <p:spPr>
          <a:xfrm>
            <a:off x="340070" y="1221281"/>
            <a:ext cx="4042744" cy="5251267"/>
          </a:xfrm>
          <a:solidFill>
            <a:schemeClr val="tx1"/>
          </a:solidFill>
        </p:spPr>
        <p:txBody>
          <a:bodyPr lIns="274320" rIns="274320" anchor="ctr" anchorCtr="0">
            <a:normAutofit/>
          </a:bodyPr>
          <a:lstStyle>
            <a:lvl1pPr marL="0" indent="0" algn="r">
              <a:buNone/>
              <a:defRPr sz="1800">
                <a:solidFill>
                  <a:schemeClr val="bg1"/>
                </a:solidFill>
              </a:defRPr>
            </a:lvl1pPr>
          </a:lstStyle>
          <a:p>
            <a:r>
              <a:rPr lang="en-US" dirty="0">
                <a:latin typeface="Arial" panose="020B0604020202020204" pitchFamily="34" charset="0"/>
                <a:cs typeface="Arial" panose="020B0604020202020204" pitchFamily="34" charset="0"/>
              </a:rPr>
              <a:t>Less is more. Especially when it comes to words. Use a photo to tell your story whenever possible.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there are only a few key points, don’t use bullets. Use strong statements to make your point.</a:t>
            </a:r>
          </a:p>
          <a:p>
            <a:endParaRPr lang="en-US"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A0FFC845-DC85-A842-9A8D-CE2A41D22BAA}"/>
              </a:ext>
            </a:extLst>
          </p:cNvPr>
          <p:cNvCxnSpPr>
            <a:cxnSpLocks/>
          </p:cNvCxnSpPr>
          <p:nvPr userDrawn="1"/>
        </p:nvCxnSpPr>
        <p:spPr>
          <a:xfrm>
            <a:off x="156378" y="1061931"/>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Picture Placeholder 15">
            <a:extLst>
              <a:ext uri="{FF2B5EF4-FFF2-40B4-BE49-F238E27FC236}">
                <a16:creationId xmlns:a16="http://schemas.microsoft.com/office/drawing/2014/main" id="{4F0CDFA9-407B-6841-9BCF-46975D310502}"/>
              </a:ext>
            </a:extLst>
          </p:cNvPr>
          <p:cNvSpPr>
            <a:spLocks noGrp="1"/>
          </p:cNvSpPr>
          <p:nvPr>
            <p:ph type="pic" sz="quarter" idx="10"/>
          </p:nvPr>
        </p:nvSpPr>
        <p:spPr>
          <a:xfrm>
            <a:off x="4470657" y="1221279"/>
            <a:ext cx="4516186" cy="5251269"/>
          </a:xfrm>
        </p:spPr>
        <p:txBody>
          <a:bodyPr/>
          <a:lstStyle/>
          <a:p>
            <a:r>
              <a:rPr lang="en-US"/>
              <a:t>Click icon to add picture</a:t>
            </a:r>
            <a:endParaRPr lang="en-US" dirty="0"/>
          </a:p>
        </p:txBody>
      </p:sp>
      <p:sp>
        <p:nvSpPr>
          <p:cNvPr id="4" name="Date Placeholder 3"/>
          <p:cNvSpPr>
            <a:spLocks noGrp="1"/>
          </p:cNvSpPr>
          <p:nvPr>
            <p:ph type="dt" sz="half" idx="13"/>
          </p:nvPr>
        </p:nvSpPr>
        <p:spPr/>
        <p:txBody>
          <a:bodyPr/>
          <a:lstStyle/>
          <a:p>
            <a:r>
              <a:rPr lang="en-US"/>
              <a:t>1/9/2020 File name here</a:t>
            </a:r>
            <a:endParaRPr lang="en-US" dirty="0"/>
          </a:p>
        </p:txBody>
      </p:sp>
      <p:sp>
        <p:nvSpPr>
          <p:cNvPr id="6" name="Slide Number Placeholder 5"/>
          <p:cNvSpPr>
            <a:spLocks noGrp="1"/>
          </p:cNvSpPr>
          <p:nvPr>
            <p:ph type="sldNum" sz="quarter" idx="15"/>
          </p:nvPr>
        </p:nvSpPr>
        <p:spPr/>
        <p:txBody>
          <a:bodyPr/>
          <a:lstStyle/>
          <a:p>
            <a:fld id="{32A2F39E-E4DB-494E-AB40-38356C65078C}" type="slidenum">
              <a:rPr lang="en-US" smtClean="0"/>
              <a:pPr/>
              <a:t>‹#›</a:t>
            </a:fld>
            <a:endParaRPr lang="en-US" dirty="0"/>
          </a:p>
        </p:txBody>
      </p:sp>
      <p:pic>
        <p:nvPicPr>
          <p:cNvPr id="9" name="Picture 8"/>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7798903" y="193764"/>
            <a:ext cx="1188720" cy="260100"/>
          </a:xfrm>
          <a:prstGeom prst="rect">
            <a:avLst/>
          </a:prstGeom>
        </p:spPr>
      </p:pic>
    </p:spTree>
    <p:extLst>
      <p:ext uri="{BB962C8B-B14F-4D97-AF65-F5344CB8AC3E}">
        <p14:creationId xmlns:p14="http://schemas.microsoft.com/office/powerpoint/2010/main" val="2209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Header and Small Amount of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6378" y="1163147"/>
            <a:ext cx="8831245" cy="5030949"/>
          </a:xfrm>
          <a:solidFill>
            <a:schemeClr val="tx1"/>
          </a:solidFill>
        </p:spPr>
        <p:txBody>
          <a:bodyPr lIns="274320" rIns="274320" anchor="ctr">
            <a:noAutofit/>
          </a:bodyPr>
          <a:lstStyle>
            <a:lvl1pPr marL="0" indent="0" algn="ctr">
              <a:lnSpc>
                <a:spcPct val="90000"/>
              </a:lnSpc>
              <a:spcAft>
                <a:spcPts val="2400"/>
              </a:spcAft>
              <a:buNone/>
              <a:defRPr sz="3000">
                <a:solidFill>
                  <a:schemeClr val="bg1"/>
                </a:solidFill>
              </a:defRPr>
            </a:lvl1pPr>
            <a:lvl2pPr marL="411432" indent="0">
              <a:buNone/>
              <a:defRPr sz="1800">
                <a:solidFill>
                  <a:schemeClr val="tx1">
                    <a:tint val="75000"/>
                  </a:schemeClr>
                </a:solidFill>
              </a:defRPr>
            </a:lvl2pPr>
            <a:lvl3pPr marL="822862" indent="0">
              <a:buNone/>
              <a:defRPr sz="1620">
                <a:solidFill>
                  <a:schemeClr val="tx1">
                    <a:tint val="75000"/>
                  </a:schemeClr>
                </a:solidFill>
              </a:defRPr>
            </a:lvl3pPr>
            <a:lvl4pPr marL="1234292" indent="0">
              <a:buNone/>
              <a:defRPr sz="1440">
                <a:solidFill>
                  <a:schemeClr val="tx1">
                    <a:tint val="75000"/>
                  </a:schemeClr>
                </a:solidFill>
              </a:defRPr>
            </a:lvl4pPr>
            <a:lvl5pPr marL="1645726" indent="0">
              <a:buNone/>
              <a:defRPr sz="1440">
                <a:solidFill>
                  <a:schemeClr val="tx1">
                    <a:tint val="75000"/>
                  </a:schemeClr>
                </a:solidFill>
              </a:defRPr>
            </a:lvl5pPr>
            <a:lvl6pPr marL="2057155" indent="0">
              <a:buNone/>
              <a:defRPr sz="1440">
                <a:solidFill>
                  <a:schemeClr val="tx1">
                    <a:tint val="75000"/>
                  </a:schemeClr>
                </a:solidFill>
              </a:defRPr>
            </a:lvl6pPr>
            <a:lvl7pPr marL="2468584" indent="0">
              <a:buNone/>
              <a:defRPr sz="1440">
                <a:solidFill>
                  <a:schemeClr val="tx1">
                    <a:tint val="75000"/>
                  </a:schemeClr>
                </a:solidFill>
              </a:defRPr>
            </a:lvl7pPr>
            <a:lvl8pPr marL="2880015" indent="0">
              <a:buNone/>
              <a:defRPr sz="1440">
                <a:solidFill>
                  <a:schemeClr val="tx1">
                    <a:tint val="75000"/>
                  </a:schemeClr>
                </a:solidFill>
              </a:defRPr>
            </a:lvl8pPr>
            <a:lvl9pPr marL="3291446" indent="0">
              <a:buNone/>
              <a:defRPr sz="1440">
                <a:solidFill>
                  <a:schemeClr val="tx1">
                    <a:tint val="75000"/>
                  </a:schemeClr>
                </a:solidFill>
              </a:defRPr>
            </a:lvl9pPr>
          </a:lstStyle>
          <a:p>
            <a:r>
              <a:rPr lang="en-US" dirty="0"/>
              <a:t>Sometimes, all you need on a slide is one,</a:t>
            </a:r>
            <a:br>
              <a:rPr lang="en-US" dirty="0"/>
            </a:br>
            <a:r>
              <a:rPr lang="en-US" dirty="0"/>
              <a:t>large thought.</a:t>
            </a:r>
          </a:p>
          <a:p>
            <a:r>
              <a:rPr lang="en-US" dirty="0"/>
              <a:t>Use Arial 30pt. Center text in box.</a:t>
            </a:r>
          </a:p>
        </p:txBody>
      </p:sp>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340066" y="140681"/>
            <a:ext cx="7203734" cy="921715"/>
          </a:xfrm>
        </p:spPr>
        <p:txBody>
          <a:bodyPr anchor="b">
            <a:noAutofit/>
          </a:bodyPr>
          <a:lstStyle>
            <a:lvl1pPr>
              <a:defRPr sz="2400"/>
            </a:lvl1pPr>
          </a:lstStyle>
          <a:p>
            <a:r>
              <a:rPr lang="en-US" dirty="0"/>
              <a:t>Main H Font: Arial Bold 24pt.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156378" y="1061931"/>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3"/>
          </p:nvPr>
        </p:nvSpPr>
        <p:spPr/>
        <p:txBody>
          <a:bodyPr/>
          <a:lstStyle/>
          <a:p>
            <a:r>
              <a:rPr lang="en-US"/>
              <a:t>1/9/2020 File name here</a:t>
            </a:r>
            <a:endParaRPr lang="en-US" dirty="0"/>
          </a:p>
        </p:txBody>
      </p:sp>
      <p:sp>
        <p:nvSpPr>
          <p:cNvPr id="5" name="Slide Number Placeholder 4"/>
          <p:cNvSpPr>
            <a:spLocks noGrp="1"/>
          </p:cNvSpPr>
          <p:nvPr>
            <p:ph type="sldNum" sz="quarter" idx="15"/>
          </p:nvPr>
        </p:nvSpPr>
        <p:spPr/>
        <p:txBody>
          <a:bodyPr/>
          <a:lstStyle/>
          <a:p>
            <a:fld id="{32A2F39E-E4DB-494E-AB40-38356C65078C}" type="slidenum">
              <a:rPr lang="en-US" smtClean="0"/>
              <a:pPr/>
              <a:t>‹#›</a:t>
            </a:fld>
            <a:endParaRPr lang="en-US" dirty="0"/>
          </a:p>
        </p:txBody>
      </p:sp>
      <p:pic>
        <p:nvPicPr>
          <p:cNvPr id="8" name="Picture 7"/>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7798903" y="193764"/>
            <a:ext cx="1188720" cy="260100"/>
          </a:xfrm>
          <a:prstGeom prst="rect">
            <a:avLst/>
          </a:prstGeom>
        </p:spPr>
      </p:pic>
    </p:spTree>
    <p:extLst>
      <p:ext uri="{BB962C8B-B14F-4D97-AF65-F5344CB8AC3E}">
        <p14:creationId xmlns:p14="http://schemas.microsoft.com/office/powerpoint/2010/main" val="247654271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nvention Header and Bulleted Content (Less Copy)">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340067" y="140681"/>
            <a:ext cx="7173096" cy="921715"/>
          </a:xfrm>
        </p:spPr>
        <p:txBody>
          <a:bodyPr anchor="b">
            <a:noAutofit/>
          </a:bodyPr>
          <a:lstStyle>
            <a:lvl1pPr>
              <a:defRPr sz="2400"/>
            </a:lvl1pPr>
          </a:lstStyle>
          <a:p>
            <a:r>
              <a:rPr lang="en-US" dirty="0"/>
              <a:t>Main H Font: Arial Bold 24pt.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156378" y="1061931"/>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2"/>
          </p:nvPr>
        </p:nvSpPr>
        <p:spPr>
          <a:xfrm>
            <a:off x="339725" y="1246717"/>
            <a:ext cx="7543034" cy="5045476"/>
          </a:xfrm>
        </p:spPr>
        <p:txBody>
          <a:bodyPr>
            <a:normAutofit/>
          </a:bodyPr>
          <a:lstStyle>
            <a:lvl1pPr marL="230712" indent="-230712">
              <a:lnSpc>
                <a:spcPct val="90000"/>
              </a:lnSpc>
              <a:spcBef>
                <a:spcPts val="600"/>
              </a:spcBef>
              <a:spcAft>
                <a:spcPts val="0"/>
              </a:spcAft>
              <a:defRPr sz="1800"/>
            </a:lvl1pPr>
            <a:lvl2pPr marL="539737" indent="-279393">
              <a:lnSpc>
                <a:spcPct val="90000"/>
              </a:lnSpc>
              <a:spcBef>
                <a:spcPts val="600"/>
              </a:spcBef>
              <a:spcAft>
                <a:spcPts val="0"/>
              </a:spcAft>
              <a:defRPr sz="1600"/>
            </a:lvl2pPr>
            <a:lvl3pPr marL="679434" indent="-158747">
              <a:lnSpc>
                <a:spcPct val="90000"/>
              </a:lnSpc>
              <a:spcBef>
                <a:spcPts val="600"/>
              </a:spcBef>
              <a:spcAft>
                <a:spcPts val="0"/>
              </a:spcAft>
              <a:defRPr sz="1400"/>
            </a:lvl3pPr>
            <a:lvl4pPr marL="988459" indent="-205312">
              <a:lnSpc>
                <a:spcPct val="90000"/>
              </a:lnSpc>
              <a:spcBef>
                <a:spcPts val="600"/>
              </a:spcBef>
              <a:spcAft>
                <a:spcPts val="0"/>
              </a:spcAft>
              <a:tabLst/>
              <a:defRPr sz="1400"/>
            </a:lvl4pPr>
            <a:lvl5pPr marL="1219170" indent="-135463">
              <a:lnSpc>
                <a:spcPct val="90000"/>
              </a:lnSpc>
              <a:spcBef>
                <a:spcPts val="600"/>
              </a:spcBef>
              <a:spcAft>
                <a:spcPts val="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p:cNvSpPr>
            <a:spLocks noGrp="1"/>
          </p:cNvSpPr>
          <p:nvPr>
            <p:ph type="dt" sz="half" idx="14"/>
          </p:nvPr>
        </p:nvSpPr>
        <p:spPr/>
        <p:txBody>
          <a:bodyPr/>
          <a:lstStyle/>
          <a:p>
            <a:r>
              <a:rPr lang="en-US"/>
              <a:t>1/9/2020 File name here</a:t>
            </a:r>
            <a:endParaRPr lang="en-US" dirty="0"/>
          </a:p>
        </p:txBody>
      </p:sp>
      <p:sp>
        <p:nvSpPr>
          <p:cNvPr id="8" name="Slide Number Placeholder 7"/>
          <p:cNvSpPr>
            <a:spLocks noGrp="1"/>
          </p:cNvSpPr>
          <p:nvPr>
            <p:ph type="sldNum" sz="quarter" idx="16"/>
          </p:nvPr>
        </p:nvSpPr>
        <p:spPr/>
        <p:txBody>
          <a:bodyPr/>
          <a:lstStyle/>
          <a:p>
            <a:fld id="{32A2F39E-E4DB-494E-AB40-38356C65078C}" type="slidenum">
              <a:rPr lang="en-US" smtClean="0"/>
              <a:pPr/>
              <a:t>‹#›</a:t>
            </a:fld>
            <a:endParaRPr lang="en-US" dirty="0"/>
          </a:p>
        </p:txBody>
      </p:sp>
      <p:pic>
        <p:nvPicPr>
          <p:cNvPr id="11" name="Picture 10"/>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7798903" y="193764"/>
            <a:ext cx="1188720" cy="260100"/>
          </a:xfrm>
          <a:prstGeom prst="rect">
            <a:avLst/>
          </a:prstGeom>
        </p:spPr>
      </p:pic>
    </p:spTree>
    <p:extLst>
      <p:ext uri="{BB962C8B-B14F-4D97-AF65-F5344CB8AC3E}">
        <p14:creationId xmlns:p14="http://schemas.microsoft.com/office/powerpoint/2010/main" val="116133612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6D000-6706-44F1-9B7B-D8A65A14E8BF}"/>
              </a:ext>
            </a:extLst>
          </p:cNvPr>
          <p:cNvSpPr>
            <a:spLocks noGrp="1"/>
          </p:cNvSpPr>
          <p:nvPr>
            <p:ph type="dt" sz="half" idx="10"/>
          </p:nvPr>
        </p:nvSpPr>
        <p:spPr/>
        <p:txBody>
          <a:bodyPr/>
          <a:lstStyle/>
          <a:p>
            <a:pPr lvl="0"/>
            <a:fld id="{F7A325C2-9047-4B15-8B16-456249EAEEB9}" type="datetime1">
              <a:rPr lang="en-US" smtClean="0"/>
              <a:pPr lvl="0"/>
              <a:t>3/24/2025</a:t>
            </a:fld>
            <a:endParaRPr lang="en-US"/>
          </a:p>
        </p:txBody>
      </p:sp>
      <p:sp>
        <p:nvSpPr>
          <p:cNvPr id="3" name="Footer Placeholder 2">
            <a:extLst>
              <a:ext uri="{FF2B5EF4-FFF2-40B4-BE49-F238E27FC236}">
                <a16:creationId xmlns:a16="http://schemas.microsoft.com/office/drawing/2014/main" id="{C20E5D37-DD23-44AB-9F8B-80F7BA64A947}"/>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4BAEC9DD-DD3A-46AD-92C9-7299D52C6530}"/>
              </a:ext>
            </a:extLst>
          </p:cNvPr>
          <p:cNvSpPr>
            <a:spLocks noGrp="1"/>
          </p:cNvSpPr>
          <p:nvPr>
            <p:ph type="sldNum" sz="quarter" idx="12"/>
          </p:nvPr>
        </p:nvSpPr>
        <p:spPr/>
        <p:txBody>
          <a:bodyPr/>
          <a:lstStyle/>
          <a:p>
            <a:pPr lvl="0"/>
            <a:fld id="{879AC0A5-9BA3-41AF-ACE8-5392B962500E}" type="slidenum">
              <a:t>‹#›</a:t>
            </a:fld>
            <a:endParaRPr lang="en-US"/>
          </a:p>
        </p:txBody>
      </p:sp>
    </p:spTree>
    <p:extLst>
      <p:ext uri="{BB962C8B-B14F-4D97-AF65-F5344CB8AC3E}">
        <p14:creationId xmlns:p14="http://schemas.microsoft.com/office/powerpoint/2010/main" val="410478633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Header and Blank Canvas">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3886CE9E-EB04-DC49-B621-EC8CE09B64E2}"/>
              </a:ext>
            </a:extLst>
          </p:cNvPr>
          <p:cNvSpPr>
            <a:spLocks noGrp="1"/>
          </p:cNvSpPr>
          <p:nvPr>
            <p:ph type="sldNum" sz="quarter" idx="4"/>
          </p:nvPr>
        </p:nvSpPr>
        <p:spPr>
          <a:xfrm>
            <a:off x="197260" y="6356375"/>
            <a:ext cx="2057400" cy="365125"/>
          </a:xfrm>
          <a:prstGeom prst="rect">
            <a:avLst/>
          </a:prstGeom>
        </p:spPr>
        <p:txBody>
          <a:bodyPr/>
          <a:lstStyle>
            <a:lvl1pPr>
              <a:defRPr sz="900">
                <a:solidFill>
                  <a:schemeClr val="tx2">
                    <a:lumMod val="50000"/>
                    <a:lumOff val="50000"/>
                  </a:schemeClr>
                </a:solidFill>
              </a:defRPr>
            </a:lvl1pPr>
          </a:lstStyle>
          <a:p>
            <a:fld id="{32A2F39E-E4DB-494E-AB40-38356C65078C}" type="slidenum">
              <a:rPr lang="en-US" smtClean="0"/>
              <a:pPr/>
              <a:t>‹#›</a:t>
            </a:fld>
            <a:endParaRPr lang="en-US" dirty="0"/>
          </a:p>
        </p:txBody>
      </p:sp>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340077" y="140681"/>
            <a:ext cx="7279933" cy="921715"/>
          </a:xfrm>
        </p:spPr>
        <p:txBody>
          <a:bodyPr anchor="b">
            <a:normAutofit/>
          </a:bodyPr>
          <a:lstStyle>
            <a:lvl1pPr>
              <a:defRPr sz="2400"/>
            </a:lvl1pPr>
          </a:lstStyle>
          <a:p>
            <a:r>
              <a:rPr lang="en-US" dirty="0"/>
              <a:t>Main H Font: Arial Bold 24pt.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156378" y="1061931"/>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7798903" y="193764"/>
            <a:ext cx="1188720" cy="348840"/>
          </a:xfrm>
          <a:prstGeom prst="rect">
            <a:avLst/>
          </a:prstGeom>
        </p:spPr>
      </p:pic>
    </p:spTree>
    <p:extLst>
      <p:ext uri="{BB962C8B-B14F-4D97-AF65-F5344CB8AC3E}">
        <p14:creationId xmlns:p14="http://schemas.microsoft.com/office/powerpoint/2010/main" val="204554774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Header and two column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340079" y="140681"/>
            <a:ext cx="7279933" cy="921715"/>
          </a:xfrm>
        </p:spPr>
        <p:txBody>
          <a:bodyPr anchor="b">
            <a:noAutofit/>
          </a:bodyPr>
          <a:lstStyle>
            <a:lvl1pPr algn="l" defTabSz="822862" rtl="0" eaLnBrk="1" latinLnBrk="0" hangingPunct="1">
              <a:lnSpc>
                <a:spcPct val="90000"/>
              </a:lnSpc>
              <a:spcBef>
                <a:spcPct val="0"/>
              </a:spcBef>
              <a:buNone/>
              <a:defRPr lang="en-US" sz="2400" b="1" kern="1200" dirty="0">
                <a:solidFill>
                  <a:srgbClr val="00269A"/>
                </a:solidFill>
                <a:latin typeface="+mj-lt"/>
                <a:ea typeface="+mj-ea"/>
                <a:cs typeface="+mj-cs"/>
              </a:defRPr>
            </a:lvl1pPr>
          </a:lstStyle>
          <a:p>
            <a:r>
              <a:rPr lang="en-US" dirty="0"/>
              <a:t>Main H Font: Arial Bold 24pt.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156381" y="1061931"/>
            <a:ext cx="88312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3"/>
          </p:nvPr>
        </p:nvSpPr>
        <p:spPr/>
        <p:txBody>
          <a:bodyPr/>
          <a:lstStyle/>
          <a:p>
            <a:r>
              <a:rPr lang="en-US"/>
              <a:t>1/9/2020 File name here</a:t>
            </a:r>
            <a:endParaRPr lang="en-US" dirty="0"/>
          </a:p>
        </p:txBody>
      </p:sp>
      <p:sp>
        <p:nvSpPr>
          <p:cNvPr id="4" name="Slide Number Placeholder 3"/>
          <p:cNvSpPr>
            <a:spLocks noGrp="1"/>
          </p:cNvSpPr>
          <p:nvPr>
            <p:ph type="sldNum" sz="quarter" idx="15"/>
          </p:nvPr>
        </p:nvSpPr>
        <p:spPr/>
        <p:txBody>
          <a:bodyPr/>
          <a:lstStyle/>
          <a:p>
            <a:fld id="{32A2F39E-E4DB-494E-AB40-38356C65078C}" type="slidenum">
              <a:rPr lang="en-US" smtClean="0"/>
              <a:pPr/>
              <a:t>‹#›</a:t>
            </a:fld>
            <a:endParaRPr lang="en-US" dirty="0"/>
          </a:p>
        </p:txBody>
      </p:sp>
      <p:sp>
        <p:nvSpPr>
          <p:cNvPr id="5" name="Content Placeholder 4"/>
          <p:cNvSpPr>
            <a:spLocks noGrp="1"/>
          </p:cNvSpPr>
          <p:nvPr>
            <p:ph sz="quarter" idx="16"/>
          </p:nvPr>
        </p:nvSpPr>
        <p:spPr>
          <a:xfrm>
            <a:off x="340077" y="1273324"/>
            <a:ext cx="4129088" cy="4930627"/>
          </a:xfrm>
        </p:spPr>
        <p:txBody>
          <a:bodyPr>
            <a:normAutofit/>
          </a:bodyPr>
          <a:lstStyle>
            <a:lvl1pPr>
              <a:lnSpc>
                <a:spcPct val="90000"/>
              </a:lnSpc>
              <a:spcBef>
                <a:spcPts val="600"/>
              </a:spcBef>
              <a:defRPr sz="1800"/>
            </a:lvl1pPr>
            <a:lvl2pPr>
              <a:lnSpc>
                <a:spcPct val="90000"/>
              </a:lnSpc>
              <a:spcBef>
                <a:spcPts val="600"/>
              </a:spcBef>
              <a:defRPr sz="1800"/>
            </a:lvl2pPr>
            <a:lvl3pPr>
              <a:lnSpc>
                <a:spcPct val="90000"/>
              </a:lnSpc>
              <a:spcBef>
                <a:spcPts val="600"/>
              </a:spcBef>
              <a:defRPr sz="1600"/>
            </a:lvl3pPr>
            <a:lvl4pPr>
              <a:lnSpc>
                <a:spcPct val="90000"/>
              </a:lnSpc>
              <a:spcBef>
                <a:spcPts val="600"/>
              </a:spcBef>
              <a:defRPr sz="1600"/>
            </a:lvl4pPr>
            <a:lvl5pPr>
              <a:lnSpc>
                <a:spcPct val="90000"/>
              </a:lnSpc>
              <a:spcBef>
                <a:spcPts val="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4"/>
          <p:cNvSpPr>
            <a:spLocks noGrp="1"/>
          </p:cNvSpPr>
          <p:nvPr>
            <p:ph sz="quarter" idx="17"/>
          </p:nvPr>
        </p:nvSpPr>
        <p:spPr>
          <a:xfrm>
            <a:off x="4664249" y="1273324"/>
            <a:ext cx="4129088" cy="4930627"/>
          </a:xfrm>
        </p:spPr>
        <p:txBody>
          <a:bodyPr>
            <a:normAutofit/>
          </a:bodyPr>
          <a:lstStyle>
            <a:lvl1pPr>
              <a:lnSpc>
                <a:spcPct val="90000"/>
              </a:lnSpc>
              <a:spcBef>
                <a:spcPts val="600"/>
              </a:spcBef>
              <a:defRPr sz="1800"/>
            </a:lvl1pPr>
            <a:lvl2pPr>
              <a:lnSpc>
                <a:spcPct val="90000"/>
              </a:lnSpc>
              <a:spcBef>
                <a:spcPts val="600"/>
              </a:spcBef>
              <a:defRPr sz="1800"/>
            </a:lvl2pPr>
            <a:lvl3pPr>
              <a:lnSpc>
                <a:spcPct val="90000"/>
              </a:lnSpc>
              <a:spcBef>
                <a:spcPts val="600"/>
              </a:spcBef>
              <a:defRPr sz="1600"/>
            </a:lvl3pPr>
            <a:lvl4pPr>
              <a:lnSpc>
                <a:spcPct val="90000"/>
              </a:lnSpc>
              <a:spcBef>
                <a:spcPts val="600"/>
              </a:spcBef>
              <a:defRPr sz="1600"/>
            </a:lvl4pPr>
            <a:lvl5pPr>
              <a:lnSpc>
                <a:spcPct val="90000"/>
              </a:lnSpc>
              <a:spcBef>
                <a:spcPts val="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7798903" y="193764"/>
            <a:ext cx="1188720" cy="260100"/>
          </a:xfrm>
          <a:prstGeom prst="rect">
            <a:avLst/>
          </a:prstGeom>
        </p:spPr>
      </p:pic>
    </p:spTree>
    <p:extLst>
      <p:ext uri="{BB962C8B-B14F-4D97-AF65-F5344CB8AC3E}">
        <p14:creationId xmlns:p14="http://schemas.microsoft.com/office/powerpoint/2010/main" val="226561873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5"/>
            <a:ext cx="6101664"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9"/>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a:extLst>
              <a:ext uri="{FF2B5EF4-FFF2-40B4-BE49-F238E27FC236}">
                <a16:creationId xmlns:a16="http://schemas.microsoft.com/office/drawing/2014/main" id="{D3575F98-D1F6-0C4D-8B66-1F493D1F33C1}"/>
              </a:ext>
            </a:extLst>
          </p:cNvPr>
          <p:cNvSpPr>
            <a:spLocks noGrp="1"/>
          </p:cNvSpPr>
          <p:nvPr>
            <p:ph type="ftr" sz="quarter" idx="3"/>
          </p:nvPr>
        </p:nvSpPr>
        <p:spPr>
          <a:xfrm>
            <a:off x="6227064" y="6655640"/>
            <a:ext cx="2857464" cy="213333"/>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endParaRPr lang="en-US" dirty="0"/>
          </a:p>
        </p:txBody>
      </p:sp>
      <p:sp>
        <p:nvSpPr>
          <p:cNvPr id="12" name="Slide Number Placeholder 1">
            <a:extLst>
              <a:ext uri="{FF2B5EF4-FFF2-40B4-BE49-F238E27FC236}">
                <a16:creationId xmlns:a16="http://schemas.microsoft.com/office/drawing/2014/main" id="{7F252750-81FB-EA46-95AF-4A0663508A7D}"/>
              </a:ext>
            </a:extLst>
          </p:cNvPr>
          <p:cNvSpPr>
            <a:spLocks noGrp="1"/>
          </p:cNvSpPr>
          <p:nvPr>
            <p:ph type="sldNum" sz="quarter" idx="4"/>
          </p:nvPr>
        </p:nvSpPr>
        <p:spPr>
          <a:xfrm>
            <a:off x="197260" y="6356375"/>
            <a:ext cx="2057400" cy="365125"/>
          </a:xfrm>
          <a:prstGeom prst="rect">
            <a:avLst/>
          </a:prstGeom>
        </p:spPr>
        <p:txBody>
          <a:bodyPr/>
          <a:lstStyle>
            <a:lvl1pPr>
              <a:defRPr sz="900">
                <a:solidFill>
                  <a:schemeClr val="bg1">
                    <a:lumMod val="50000"/>
                  </a:schemeClr>
                </a:solidFill>
              </a:defRPr>
            </a:lvl1pPr>
          </a:lstStyle>
          <a:p>
            <a:fld id="{32A2F39E-E4DB-494E-AB40-38356C65078C}" type="slidenum">
              <a:rPr lang="en-US" smtClean="0"/>
              <a:pPr/>
              <a:t>‹#›</a:t>
            </a:fld>
            <a:endParaRPr lang="en-US" dirty="0"/>
          </a:p>
        </p:txBody>
      </p:sp>
    </p:spTree>
    <p:extLst>
      <p:ext uri="{BB962C8B-B14F-4D97-AF65-F5344CB8AC3E}">
        <p14:creationId xmlns:p14="http://schemas.microsoft.com/office/powerpoint/2010/main" val="96472336"/>
      </p:ext>
    </p:extLst>
  </p:cSld>
  <p:clrMap bg1="lt1" tx1="dk1" bg2="lt2" tx2="dk2" accent1="accent1" accent2="accent2" accent3="accent3" accent4="accent4" accent5="accent5" accent6="accent6" hlink="hlink" folHlink="folHlink"/>
  <p:sldLayoutIdLst>
    <p:sldLayoutId id="2147483882" r:id="rId1"/>
    <p:sldLayoutId id="2147483901" r:id="rId2"/>
    <p:sldLayoutId id="2147483902" r:id="rId3"/>
    <p:sldLayoutId id="2147483903" r:id="rId4"/>
    <p:sldLayoutId id="2147483904" r:id="rId5"/>
    <p:sldLayoutId id="2147483905" r:id="rId6"/>
    <p:sldLayoutId id="2147483906" r:id="rId7"/>
    <p:sldLayoutId id="2147483907" r:id="rId8"/>
  </p:sldLayoutIdLst>
  <p:hf hdr="0" dt="0"/>
  <p:txStyles>
    <p:titleStyle>
      <a:lvl1pPr algn="l" defTabSz="617162" rtl="0" eaLnBrk="1" latinLnBrk="0" hangingPunct="1">
        <a:lnSpc>
          <a:spcPct val="90000"/>
        </a:lnSpc>
        <a:spcBef>
          <a:spcPct val="0"/>
        </a:spcBef>
        <a:buNone/>
        <a:defRPr sz="3200" b="1" kern="1200">
          <a:solidFill>
            <a:srgbClr val="00269A"/>
          </a:solidFill>
          <a:latin typeface="+mj-lt"/>
          <a:ea typeface="+mj-ea"/>
          <a:cs typeface="+mj-cs"/>
        </a:defRPr>
      </a:lvl1pPr>
    </p:titleStyle>
    <p:bodyStyle>
      <a:lvl1pPr marL="154289" indent="-154289" algn="l" defTabSz="617162" rtl="0" eaLnBrk="1" latinLnBrk="0" hangingPunct="1">
        <a:lnSpc>
          <a:spcPct val="90000"/>
        </a:lnSpc>
        <a:spcBef>
          <a:spcPts val="675"/>
        </a:spcBef>
        <a:buFont typeface="Arial" panose="020B0604020202020204" pitchFamily="34" charset="0"/>
        <a:buChar char="•"/>
        <a:defRPr sz="2000" kern="1200">
          <a:solidFill>
            <a:schemeClr val="tx2"/>
          </a:solidFill>
          <a:latin typeface="+mn-lt"/>
          <a:ea typeface="+mn-ea"/>
          <a:cs typeface="+mn-cs"/>
        </a:defRPr>
      </a:lvl1pPr>
      <a:lvl2pPr marL="462872" indent="-154289" algn="l" defTabSz="617162" rtl="0" eaLnBrk="1" latinLnBrk="0" hangingPunct="1">
        <a:lnSpc>
          <a:spcPct val="90000"/>
        </a:lnSpc>
        <a:spcBef>
          <a:spcPts val="337"/>
        </a:spcBef>
        <a:buFont typeface="Arial" panose="020B0604020202020204" pitchFamily="34" charset="0"/>
        <a:buChar char="•"/>
        <a:defRPr sz="1800" kern="1200">
          <a:solidFill>
            <a:schemeClr val="tx2"/>
          </a:solidFill>
          <a:latin typeface="+mn-lt"/>
          <a:ea typeface="+mn-ea"/>
          <a:cs typeface="+mn-cs"/>
        </a:defRPr>
      </a:lvl2pPr>
      <a:lvl3pPr marL="771451" indent="-154289" algn="l" defTabSz="617162" rtl="0" eaLnBrk="1" latinLnBrk="0" hangingPunct="1">
        <a:lnSpc>
          <a:spcPct val="90000"/>
        </a:lnSpc>
        <a:spcBef>
          <a:spcPts val="337"/>
        </a:spcBef>
        <a:buFont typeface="Arial" panose="020B0604020202020204" pitchFamily="34" charset="0"/>
        <a:buChar char="•"/>
        <a:defRPr sz="1400" kern="1200">
          <a:solidFill>
            <a:schemeClr val="tx2"/>
          </a:solidFill>
          <a:latin typeface="+mn-lt"/>
          <a:ea typeface="+mn-ea"/>
          <a:cs typeface="+mn-cs"/>
        </a:defRPr>
      </a:lvl3pPr>
      <a:lvl4pPr marL="1080032" indent="-154289" algn="l" defTabSz="617162" rtl="0" eaLnBrk="1" latinLnBrk="0" hangingPunct="1">
        <a:lnSpc>
          <a:spcPct val="90000"/>
        </a:lnSpc>
        <a:spcBef>
          <a:spcPts val="337"/>
        </a:spcBef>
        <a:buFont typeface="Arial" panose="020B0604020202020204" pitchFamily="34" charset="0"/>
        <a:buChar char="•"/>
        <a:defRPr sz="1400" kern="1200">
          <a:solidFill>
            <a:schemeClr val="tx2"/>
          </a:solidFill>
          <a:latin typeface="+mn-lt"/>
          <a:ea typeface="+mn-ea"/>
          <a:cs typeface="+mn-cs"/>
        </a:defRPr>
      </a:lvl4pPr>
      <a:lvl5pPr marL="1388615" indent="-154289" algn="l" defTabSz="617162" rtl="0" eaLnBrk="1" latinLnBrk="0" hangingPunct="1">
        <a:lnSpc>
          <a:spcPct val="90000"/>
        </a:lnSpc>
        <a:spcBef>
          <a:spcPts val="337"/>
        </a:spcBef>
        <a:buFont typeface="Arial" panose="020B0604020202020204" pitchFamily="34" charset="0"/>
        <a:buChar char="•"/>
        <a:defRPr sz="1400" kern="1200">
          <a:solidFill>
            <a:schemeClr val="tx2"/>
          </a:solidFill>
          <a:latin typeface="+mn-lt"/>
          <a:ea typeface="+mn-ea"/>
          <a:cs typeface="+mn-cs"/>
        </a:defRPr>
      </a:lvl5pPr>
      <a:lvl6pPr marL="1697192"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6pPr>
      <a:lvl7pPr marL="2005775"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7pPr>
      <a:lvl8pPr marL="2314355"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8pPr>
      <a:lvl9pPr marL="2622937" indent="-154289" algn="l" defTabSz="617162" rtl="0" eaLnBrk="1" latinLnBrk="0" hangingPunct="1">
        <a:lnSpc>
          <a:spcPct val="90000"/>
        </a:lnSpc>
        <a:spcBef>
          <a:spcPts val="337"/>
        </a:spcBef>
        <a:buFont typeface="Arial" panose="020B0604020202020204" pitchFamily="34" charset="0"/>
        <a:buChar char="•"/>
        <a:defRPr sz="1215" kern="1200">
          <a:solidFill>
            <a:schemeClr val="tx1"/>
          </a:solidFill>
          <a:latin typeface="+mn-lt"/>
          <a:ea typeface="+mn-ea"/>
          <a:cs typeface="+mn-cs"/>
        </a:defRPr>
      </a:lvl9pPr>
    </p:bodyStyle>
    <p:otherStyle>
      <a:defPPr>
        <a:defRPr lang="en-US"/>
      </a:defPPr>
      <a:lvl1pPr marL="0" algn="l" defTabSz="617162" rtl="0" eaLnBrk="1" latinLnBrk="0" hangingPunct="1">
        <a:defRPr sz="1215" kern="1200">
          <a:solidFill>
            <a:schemeClr val="tx1"/>
          </a:solidFill>
          <a:latin typeface="+mn-lt"/>
          <a:ea typeface="+mn-ea"/>
          <a:cs typeface="+mn-cs"/>
        </a:defRPr>
      </a:lvl1pPr>
      <a:lvl2pPr marL="308582" algn="l" defTabSz="617162" rtl="0" eaLnBrk="1" latinLnBrk="0" hangingPunct="1">
        <a:defRPr sz="1215" kern="1200">
          <a:solidFill>
            <a:schemeClr val="tx1"/>
          </a:solidFill>
          <a:latin typeface="+mn-lt"/>
          <a:ea typeface="+mn-ea"/>
          <a:cs typeface="+mn-cs"/>
        </a:defRPr>
      </a:lvl2pPr>
      <a:lvl3pPr marL="617162" algn="l" defTabSz="617162" rtl="0" eaLnBrk="1" latinLnBrk="0" hangingPunct="1">
        <a:defRPr sz="1215" kern="1200">
          <a:solidFill>
            <a:schemeClr val="tx1"/>
          </a:solidFill>
          <a:latin typeface="+mn-lt"/>
          <a:ea typeface="+mn-ea"/>
          <a:cs typeface="+mn-cs"/>
        </a:defRPr>
      </a:lvl3pPr>
      <a:lvl4pPr marL="925742" algn="l" defTabSz="617162" rtl="0" eaLnBrk="1" latinLnBrk="0" hangingPunct="1">
        <a:defRPr sz="1215" kern="1200">
          <a:solidFill>
            <a:schemeClr val="tx1"/>
          </a:solidFill>
          <a:latin typeface="+mn-lt"/>
          <a:ea typeface="+mn-ea"/>
          <a:cs typeface="+mn-cs"/>
        </a:defRPr>
      </a:lvl4pPr>
      <a:lvl5pPr marL="1234325" algn="l" defTabSz="617162" rtl="0" eaLnBrk="1" latinLnBrk="0" hangingPunct="1">
        <a:defRPr sz="1215" kern="1200">
          <a:solidFill>
            <a:schemeClr val="tx1"/>
          </a:solidFill>
          <a:latin typeface="+mn-lt"/>
          <a:ea typeface="+mn-ea"/>
          <a:cs typeface="+mn-cs"/>
        </a:defRPr>
      </a:lvl5pPr>
      <a:lvl6pPr marL="1542905" algn="l" defTabSz="617162" rtl="0" eaLnBrk="1" latinLnBrk="0" hangingPunct="1">
        <a:defRPr sz="1215" kern="1200">
          <a:solidFill>
            <a:schemeClr val="tx1"/>
          </a:solidFill>
          <a:latin typeface="+mn-lt"/>
          <a:ea typeface="+mn-ea"/>
          <a:cs typeface="+mn-cs"/>
        </a:defRPr>
      </a:lvl6pPr>
      <a:lvl7pPr marL="1851484" algn="l" defTabSz="617162" rtl="0" eaLnBrk="1" latinLnBrk="0" hangingPunct="1">
        <a:defRPr sz="1215" kern="1200">
          <a:solidFill>
            <a:schemeClr val="tx1"/>
          </a:solidFill>
          <a:latin typeface="+mn-lt"/>
          <a:ea typeface="+mn-ea"/>
          <a:cs typeface="+mn-cs"/>
        </a:defRPr>
      </a:lvl7pPr>
      <a:lvl8pPr marL="2160065" algn="l" defTabSz="617162" rtl="0" eaLnBrk="1" latinLnBrk="0" hangingPunct="1">
        <a:defRPr sz="1215" kern="1200">
          <a:solidFill>
            <a:schemeClr val="tx1"/>
          </a:solidFill>
          <a:latin typeface="+mn-lt"/>
          <a:ea typeface="+mn-ea"/>
          <a:cs typeface="+mn-cs"/>
        </a:defRPr>
      </a:lvl8pPr>
      <a:lvl9pPr marL="2468646" algn="l" defTabSz="617162" rtl="0" eaLnBrk="1" latinLnBrk="0" hangingPunct="1">
        <a:defRPr sz="1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image" Target="../media/image16.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31.jpe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12"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QuickStyle" Target="../diagrams/quickStyle1.xml"/><Relationship Id="rId11" Type="http://schemas.openxmlformats.org/officeDocument/2006/relationships/image" Target="../media/image35.png"/><Relationship Id="rId5" Type="http://schemas.openxmlformats.org/officeDocument/2006/relationships/diagramLayout" Target="../diagrams/layout1.xml"/><Relationship Id="rId10" Type="http://schemas.openxmlformats.org/officeDocument/2006/relationships/image" Target="../media/image34.png"/><Relationship Id="rId4" Type="http://schemas.openxmlformats.org/officeDocument/2006/relationships/diagramData" Target="../diagrams/data1.xml"/><Relationship Id="rId9" Type="http://schemas.openxmlformats.org/officeDocument/2006/relationships/image" Target="../media/image33.jpeg"/></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QuickStyle" Target="../diagrams/quickStyle2.xml"/><Relationship Id="rId11" Type="http://schemas.openxmlformats.org/officeDocument/2006/relationships/image" Target="../media/image4.png"/><Relationship Id="rId5" Type="http://schemas.openxmlformats.org/officeDocument/2006/relationships/diagramLayout" Target="../diagrams/layout2.xml"/><Relationship Id="rId10" Type="http://schemas.openxmlformats.org/officeDocument/2006/relationships/image" Target="../media/image37.png"/><Relationship Id="rId4" Type="http://schemas.openxmlformats.org/officeDocument/2006/relationships/diagramData" Target="../diagrams/data2.xml"/><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9.emf"/><Relationship Id="rId5" Type="http://schemas.openxmlformats.org/officeDocument/2006/relationships/oleObject" Target="../embeddings/oleObject2.bin"/><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7.xml"/><Relationship Id="rId7" Type="http://schemas.openxmlformats.org/officeDocument/2006/relationships/image" Target="../media/image48.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52.png"/><Relationship Id="rId4"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5"/>
          </p:nvPr>
        </p:nvSpPr>
        <p:spPr/>
        <p:txBody>
          <a:bodyPr/>
          <a:lstStyle/>
          <a:p>
            <a:fld id="{32A2F39E-E4DB-494E-AB40-38356C65078C}" type="slidenum">
              <a:rPr lang="en-US" smtClean="0"/>
              <a:pPr/>
              <a:t>1</a:t>
            </a:fld>
            <a:endParaRPr lang="en-US" dirty="0"/>
          </a:p>
        </p:txBody>
      </p:sp>
      <p:pic>
        <p:nvPicPr>
          <p:cNvPr id="2050" name="Picture 2">
            <a:extLst>
              <a:ext uri="{FF2B5EF4-FFF2-40B4-BE49-F238E27FC236}">
                <a16:creationId xmlns:a16="http://schemas.microsoft.com/office/drawing/2014/main" id="{CCFAB5DD-4055-430D-A2AA-C4A16637CC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29" b="7020"/>
          <a:stretch/>
        </p:blipFill>
        <p:spPr bwMode="auto">
          <a:xfrm>
            <a:off x="285749" y="276008"/>
            <a:ext cx="3998905" cy="34570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5B1AB9C-D3C0-4817-A16B-5FF7295B52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1318" b="46584"/>
          <a:stretch/>
        </p:blipFill>
        <p:spPr bwMode="auto">
          <a:xfrm>
            <a:off x="4284654" y="276008"/>
            <a:ext cx="4347618" cy="238330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2">
            <a:extLst>
              <a:ext uri="{FF2B5EF4-FFF2-40B4-BE49-F238E27FC236}">
                <a16:creationId xmlns:a16="http://schemas.microsoft.com/office/drawing/2014/main" id="{77FEDE4A-F391-4667-A693-7ECBD83B3759}"/>
              </a:ext>
            </a:extLst>
          </p:cNvPr>
          <p:cNvSpPr txBox="1">
            <a:spLocks/>
          </p:cNvSpPr>
          <p:nvPr/>
        </p:nvSpPr>
        <p:spPr>
          <a:xfrm>
            <a:off x="341305" y="3733102"/>
            <a:ext cx="7518725" cy="2387600"/>
          </a:xfr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en-US" sz="4400" dirty="0"/>
              <a:t>Problem Solving Guidance for Northrop Grumman Suppliers</a:t>
            </a:r>
          </a:p>
        </p:txBody>
      </p:sp>
      <p:sp>
        <p:nvSpPr>
          <p:cNvPr id="2" name="TextBox 1">
            <a:extLst>
              <a:ext uri="{FF2B5EF4-FFF2-40B4-BE49-F238E27FC236}">
                <a16:creationId xmlns:a16="http://schemas.microsoft.com/office/drawing/2014/main" id="{7CF80015-9E9B-4483-AFD2-A739F3DF98A4}"/>
              </a:ext>
            </a:extLst>
          </p:cNvPr>
          <p:cNvSpPr txBox="1"/>
          <p:nvPr/>
        </p:nvSpPr>
        <p:spPr>
          <a:xfrm>
            <a:off x="109057" y="6495129"/>
            <a:ext cx="2407640" cy="341632"/>
          </a:xfrm>
          <a:prstGeom prst="rect">
            <a:avLst/>
          </a:prstGeom>
          <a:noFill/>
        </p:spPr>
        <p:txBody>
          <a:bodyPr wrap="square" rtlCol="0">
            <a:spAutoFit/>
          </a:bodyPr>
          <a:lstStyle/>
          <a:p>
            <a:r>
              <a:rPr lang="en-US" i="1" dirty="0"/>
              <a:t>2025 version</a:t>
            </a:r>
          </a:p>
        </p:txBody>
      </p:sp>
      <p:pic>
        <p:nvPicPr>
          <p:cNvPr id="6" name="Audio 5">
            <a:hlinkClick r:id="" action="ppaction://media"/>
            <a:extLst>
              <a:ext uri="{FF2B5EF4-FFF2-40B4-BE49-F238E27FC236}">
                <a16:creationId xmlns:a16="http://schemas.microsoft.com/office/drawing/2014/main" id="{F03D4F12-6711-3F40-A62D-D8CBA93AF2C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05307646"/>
      </p:ext>
    </p:extLst>
  </p:cSld>
  <p:clrMapOvr>
    <a:masterClrMapping/>
  </p:clrMapOvr>
  <mc:AlternateContent xmlns:mc="http://schemas.openxmlformats.org/markup-compatibility/2006" xmlns:p14="http://schemas.microsoft.com/office/powerpoint/2010/main">
    <mc:Choice Requires="p14">
      <p:transition spd="med" p14:dur="700" advTm="27621">
        <p:fade/>
      </p:transition>
    </mc:Choice>
    <mc:Fallback xmlns="">
      <p:transition spd="med" advTm="276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D4:  Identify and Verify Root Causes</a:t>
            </a:r>
          </a:p>
        </p:txBody>
      </p:sp>
      <p:sp>
        <p:nvSpPr>
          <p:cNvPr id="5" name="Content Placeholder 4">
            <a:extLst>
              <a:ext uri="{FF2B5EF4-FFF2-40B4-BE49-F238E27FC236}">
                <a16:creationId xmlns:a16="http://schemas.microsoft.com/office/drawing/2014/main" id="{38354AE6-5767-4FCB-A6DC-79B9CE361D54}"/>
              </a:ext>
            </a:extLst>
          </p:cNvPr>
          <p:cNvSpPr>
            <a:spLocks noGrp="1"/>
          </p:cNvSpPr>
          <p:nvPr>
            <p:ph sz="quarter" idx="12"/>
          </p:nvPr>
        </p:nvSpPr>
        <p:spPr>
          <a:xfrm>
            <a:off x="339725" y="1246717"/>
            <a:ext cx="3851560" cy="5045476"/>
          </a:xfrm>
        </p:spPr>
        <p:txBody>
          <a:bodyPr>
            <a:normAutofit/>
          </a:bodyPr>
          <a:lstStyle/>
          <a:p>
            <a:pPr marL="0" indent="0">
              <a:buNone/>
            </a:pPr>
            <a:r>
              <a:rPr lang="en-US" sz="2000" dirty="0"/>
              <a:t>D4 has 3 parts:</a:t>
            </a:r>
          </a:p>
          <a:p>
            <a:pPr lvl="1"/>
            <a:r>
              <a:rPr lang="en-US" sz="1800" dirty="0"/>
              <a:t>D4a:  Failure Analysis</a:t>
            </a:r>
          </a:p>
          <a:p>
            <a:pPr lvl="1"/>
            <a:r>
              <a:rPr lang="en-US" sz="1800" dirty="0"/>
              <a:t>D4b:  Coming up with Possible  </a:t>
            </a:r>
            <a:br>
              <a:rPr lang="en-US" sz="1800" dirty="0"/>
            </a:br>
            <a:r>
              <a:rPr lang="en-US" sz="1800" dirty="0"/>
              <a:t>         Root Causes</a:t>
            </a:r>
          </a:p>
          <a:p>
            <a:pPr lvl="1"/>
            <a:r>
              <a:rPr lang="en-US" sz="1800" dirty="0"/>
              <a:t>D4c:  Verifying some of the </a:t>
            </a:r>
            <a:br>
              <a:rPr lang="en-US" sz="1800" dirty="0"/>
            </a:br>
            <a:r>
              <a:rPr lang="en-US" sz="1800" dirty="0"/>
              <a:t>          Possible Root Causes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 name="Slide Number Placeholder 2"/>
          <p:cNvSpPr>
            <a:spLocks noGrp="1"/>
          </p:cNvSpPr>
          <p:nvPr>
            <p:ph type="sldNum" sz="quarter" idx="16"/>
          </p:nvPr>
        </p:nvSpPr>
        <p:spPr/>
        <p:txBody>
          <a:bodyPr/>
          <a:lstStyle/>
          <a:p>
            <a:pPr marL="0" marR="0" lvl="0" indent="0" algn="l" defTabSz="411470" rtl="0" eaLnBrk="1" fontAlgn="auto" latinLnBrk="0" hangingPunct="1">
              <a:lnSpc>
                <a:spcPct val="100000"/>
              </a:lnSpc>
              <a:spcBef>
                <a:spcPts val="0"/>
              </a:spcBef>
              <a:spcAft>
                <a:spcPts val="0"/>
              </a:spcAft>
              <a:buClrTx/>
              <a:buSzTx/>
              <a:buFontTx/>
              <a:buNone/>
              <a:tabLst/>
              <a:defRPr/>
            </a:pPr>
            <a:fld id="{32A2F39E-E4DB-494E-AB40-38356C65078C}" type="slidenum">
              <a:rPr kumimoji="0" lang="en-US" sz="105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l" defTabSz="41147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8" name="Text Box 11"/>
          <p:cNvSpPr txBox="1">
            <a:spLocks noChangeArrowheads="1"/>
          </p:cNvSpPr>
          <p:nvPr/>
        </p:nvSpPr>
        <p:spPr bwMode="auto">
          <a:xfrm>
            <a:off x="197260" y="5933522"/>
            <a:ext cx="8760129" cy="441235"/>
          </a:xfrm>
          <a:prstGeom prst="rect">
            <a:avLst/>
          </a:prstGeom>
          <a:solidFill>
            <a:schemeClr val="tx1"/>
          </a:solidFill>
        </p:spPr>
        <p:txBody>
          <a:bodyPr wrap="square" rtlCol="0" anchor="ctr" anchorCtr="0">
            <a:noAutofit/>
          </a:bodyPr>
          <a:lstStyle>
            <a:defPPr>
              <a:defRPr lang="en-US"/>
            </a:defPPr>
            <a:lvl1pPr algn="ctr">
              <a:defRPr sz="1600" b="1">
                <a:solidFill>
                  <a:schemeClr val="bg1"/>
                </a:solidFill>
                <a:latin typeface="Arial" pitchFamily="34" charset="0"/>
              </a:defRPr>
            </a:lvl1pPr>
          </a:lstStyle>
          <a:p>
            <a:pPr marL="0" marR="0" lvl="0" indent="0" algn="ctr" defTabSz="4114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n-ea"/>
                <a:cs typeface="+mn-cs"/>
              </a:rPr>
              <a:t>You have to go slow to go fast-don’t skip</a:t>
            </a:r>
            <a:r>
              <a:rPr kumimoji="0" lang="en-US" sz="1400" b="1" i="0" u="none" strike="noStrike" kern="1200" cap="none" spc="0" normalizeH="0" noProof="0" dirty="0">
                <a:ln>
                  <a:noFill/>
                </a:ln>
                <a:solidFill>
                  <a:srgbClr val="FFFFFF"/>
                </a:solidFill>
                <a:effectLst/>
                <a:uLnTx/>
                <a:uFillTx/>
                <a:latin typeface="Arial" pitchFamily="34" charset="0"/>
                <a:ea typeface="+mn-ea"/>
                <a:cs typeface="+mn-cs"/>
              </a:rPr>
              <a:t> steps!</a:t>
            </a:r>
            <a:endParaRPr kumimoji="0" lang="en-US" sz="1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Content Placeholder 4">
            <a:extLst>
              <a:ext uri="{FF2B5EF4-FFF2-40B4-BE49-F238E27FC236}">
                <a16:creationId xmlns:a16="http://schemas.microsoft.com/office/drawing/2014/main" id="{0FF4F371-62DB-4228-9B67-56E006DAA30E}"/>
              </a:ext>
            </a:extLst>
          </p:cNvPr>
          <p:cNvSpPr txBox="1">
            <a:spLocks/>
          </p:cNvSpPr>
          <p:nvPr/>
        </p:nvSpPr>
        <p:spPr>
          <a:xfrm>
            <a:off x="4191285" y="998562"/>
            <a:ext cx="4549140" cy="4686805"/>
          </a:xfrm>
          <a:prstGeom prst="rect">
            <a:avLst/>
          </a:prstGeom>
        </p:spPr>
        <p:txBody>
          <a:bodyPr vert="horz" lIns="91440" tIns="45720" rIns="91440" bIns="45720" rtlCol="0">
            <a:normAutofit lnSpcReduction="10000"/>
          </a:bodyPr>
          <a:lstStyle>
            <a:lvl1pPr marL="230712" indent="-230712" algn="l" defTabSz="822862" rtl="0" eaLnBrk="1" latinLnBrk="0" hangingPunct="1">
              <a:lnSpc>
                <a:spcPct val="90000"/>
              </a:lnSpc>
              <a:spcBef>
                <a:spcPts val="600"/>
              </a:spcBef>
              <a:spcAft>
                <a:spcPts val="0"/>
              </a:spcAft>
              <a:buFont typeface="Arial" panose="020B0604020202020204" pitchFamily="34" charset="0"/>
              <a:buChar char="•"/>
              <a:defRPr sz="1800" kern="1200">
                <a:solidFill>
                  <a:schemeClr val="tx2"/>
                </a:solidFill>
                <a:latin typeface="+mn-lt"/>
                <a:ea typeface="+mn-ea"/>
                <a:cs typeface="+mn-cs"/>
              </a:defRPr>
            </a:lvl1pPr>
            <a:lvl2pPr marL="539737" indent="-279393" algn="l" defTabSz="822862" rtl="0" eaLnBrk="1" latinLnBrk="0" hangingPunct="1">
              <a:lnSpc>
                <a:spcPct val="90000"/>
              </a:lnSpc>
              <a:spcBef>
                <a:spcPts val="600"/>
              </a:spcBef>
              <a:spcAft>
                <a:spcPts val="0"/>
              </a:spcAft>
              <a:buFont typeface="Arial" panose="020B0604020202020204" pitchFamily="34" charset="0"/>
              <a:buChar char="–"/>
              <a:defRPr sz="1600" kern="1200">
                <a:solidFill>
                  <a:schemeClr val="tx2"/>
                </a:solidFill>
                <a:latin typeface="+mn-lt"/>
                <a:ea typeface="+mn-ea"/>
                <a:cs typeface="+mn-cs"/>
              </a:defRPr>
            </a:lvl2pPr>
            <a:lvl3pPr marL="679434" indent="-158747" algn="l" defTabSz="822862" rtl="0" eaLnBrk="1" latinLnBrk="0" hangingPunct="1">
              <a:lnSpc>
                <a:spcPct val="90000"/>
              </a:lnSpc>
              <a:spcBef>
                <a:spcPts val="600"/>
              </a:spcBef>
              <a:spcAft>
                <a:spcPts val="0"/>
              </a:spcAft>
              <a:buFont typeface="Arial" panose="020B0604020202020204" pitchFamily="34" charset="0"/>
              <a:buChar char="•"/>
              <a:defRPr sz="1400" kern="1200">
                <a:solidFill>
                  <a:schemeClr val="tx2"/>
                </a:solidFill>
                <a:latin typeface="+mn-lt"/>
                <a:ea typeface="+mn-ea"/>
                <a:cs typeface="+mn-cs"/>
              </a:defRPr>
            </a:lvl3pPr>
            <a:lvl4pPr marL="988459" indent="-205312" algn="l" defTabSz="822862" rtl="0" eaLnBrk="1" latinLnBrk="0" hangingPunct="1">
              <a:lnSpc>
                <a:spcPct val="90000"/>
              </a:lnSpc>
              <a:spcBef>
                <a:spcPts val="600"/>
              </a:spcBef>
              <a:spcAft>
                <a:spcPts val="0"/>
              </a:spcAft>
              <a:buFont typeface="Arial" panose="020B0604020202020204" pitchFamily="34" charset="0"/>
              <a:buChar char="–"/>
              <a:tabLst/>
              <a:defRPr sz="1400" kern="1200">
                <a:solidFill>
                  <a:schemeClr val="tx2"/>
                </a:solidFill>
                <a:latin typeface="+mn-lt"/>
                <a:ea typeface="+mn-ea"/>
                <a:cs typeface="+mn-cs"/>
              </a:defRPr>
            </a:lvl4pPr>
            <a:lvl5pPr marL="1219170" indent="-135463" algn="l" defTabSz="822862" rtl="0" eaLnBrk="1" latinLnBrk="0" hangingPunct="1">
              <a:lnSpc>
                <a:spcPct val="90000"/>
              </a:lnSpc>
              <a:spcBef>
                <a:spcPts val="600"/>
              </a:spcBef>
              <a:spcAft>
                <a:spcPts val="0"/>
              </a:spcAft>
              <a:buFont typeface="Arial" panose="020B0604020202020204" pitchFamily="34" charset="0"/>
              <a:buChar char="•"/>
              <a:defRPr sz="1200" kern="1200">
                <a:solidFill>
                  <a:schemeClr val="tx2"/>
                </a:solidFill>
                <a:latin typeface="+mn-lt"/>
                <a:ea typeface="+mn-ea"/>
                <a:cs typeface="+mn-cs"/>
              </a:defRPr>
            </a:lvl5pPr>
            <a:lvl6pPr marL="2262866" indent="-205714" algn="l" defTabSz="822862" rtl="0" eaLnBrk="1" latinLnBrk="0" hangingPunct="1">
              <a:lnSpc>
                <a:spcPct val="90000"/>
              </a:lnSpc>
              <a:spcBef>
                <a:spcPts val="449"/>
              </a:spcBef>
              <a:buFont typeface="Arial" panose="020B0604020202020204" pitchFamily="34" charset="0"/>
              <a:buChar char="•"/>
              <a:defRPr sz="1620" kern="1200">
                <a:solidFill>
                  <a:schemeClr val="tx1"/>
                </a:solidFill>
                <a:latin typeface="+mn-lt"/>
                <a:ea typeface="+mn-ea"/>
                <a:cs typeface="+mn-cs"/>
              </a:defRPr>
            </a:lvl6pPr>
            <a:lvl7pPr marL="2674300" indent="-205714" algn="l" defTabSz="822862" rtl="0" eaLnBrk="1" latinLnBrk="0" hangingPunct="1">
              <a:lnSpc>
                <a:spcPct val="90000"/>
              </a:lnSpc>
              <a:spcBef>
                <a:spcPts val="449"/>
              </a:spcBef>
              <a:buFont typeface="Arial" panose="020B0604020202020204" pitchFamily="34" charset="0"/>
              <a:buChar char="•"/>
              <a:defRPr sz="1620" kern="1200">
                <a:solidFill>
                  <a:schemeClr val="tx1"/>
                </a:solidFill>
                <a:latin typeface="+mn-lt"/>
                <a:ea typeface="+mn-ea"/>
                <a:cs typeface="+mn-cs"/>
              </a:defRPr>
            </a:lvl7pPr>
            <a:lvl8pPr marL="3085730" indent="-205714" algn="l" defTabSz="822862" rtl="0" eaLnBrk="1" latinLnBrk="0" hangingPunct="1">
              <a:lnSpc>
                <a:spcPct val="90000"/>
              </a:lnSpc>
              <a:spcBef>
                <a:spcPts val="449"/>
              </a:spcBef>
              <a:buFont typeface="Arial" panose="020B0604020202020204" pitchFamily="34" charset="0"/>
              <a:buChar char="•"/>
              <a:defRPr sz="1620" kern="1200">
                <a:solidFill>
                  <a:schemeClr val="tx1"/>
                </a:solidFill>
                <a:latin typeface="+mn-lt"/>
                <a:ea typeface="+mn-ea"/>
                <a:cs typeface="+mn-cs"/>
              </a:defRPr>
            </a:lvl8pPr>
            <a:lvl9pPr marL="3497162" indent="-205714" algn="l" defTabSz="822862" rtl="0" eaLnBrk="1" latinLnBrk="0" hangingPunct="1">
              <a:lnSpc>
                <a:spcPct val="90000"/>
              </a:lnSpc>
              <a:spcBef>
                <a:spcPts val="449"/>
              </a:spcBef>
              <a:buFont typeface="Arial" panose="020B0604020202020204" pitchFamily="34" charset="0"/>
              <a:buChar char="•"/>
              <a:defRPr sz="1620" kern="1200">
                <a:solidFill>
                  <a:schemeClr val="tx1"/>
                </a:solidFill>
                <a:latin typeface="+mn-lt"/>
                <a:ea typeface="+mn-ea"/>
                <a:cs typeface="+mn-cs"/>
              </a:defRPr>
            </a:lvl9pPr>
          </a:lstStyle>
          <a:p>
            <a:pPr marL="0" marR="0" lvl="0" indent="0" algn="l" defTabSz="822862"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Pro-Tips</a:t>
            </a:r>
          </a:p>
          <a:p>
            <a:pPr marL="539737" marR="0" lvl="1" indent="-279393" algn="l" defTabSz="822862"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If you think “We already know what’s wrong”—then “</a:t>
            </a: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why haven’t you done something about it yet?”</a:t>
            </a:r>
          </a:p>
          <a:p>
            <a:pPr marL="539737" marR="0" lvl="1" indent="-279393" algn="l" defTabSz="822862"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D4a: Failure Analysis tells you:</a:t>
            </a:r>
          </a:p>
          <a:p>
            <a:pPr marL="679434" marR="0" lvl="2" indent="-158747" algn="l" defTabSz="822862"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What problem to fix (see next page)</a:t>
            </a:r>
          </a:p>
          <a:p>
            <a:pPr marL="679434" marR="0" lvl="2" indent="-158747" algn="l" defTabSz="822862"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The narrower view of the problem helps focus your RCA (“product doesn’t work” versus “there’s a solder bridge between R31 &amp; R32”)</a:t>
            </a:r>
          </a:p>
          <a:p>
            <a:pPr marL="539737" marR="0" lvl="1" indent="-279393" algn="l" defTabSz="822862"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D4b:  Generating Possible Root Causes ensures </a:t>
            </a:r>
            <a:r>
              <a:rPr kumimoji="0" lang="en-US" sz="1800" b="0" i="0" u="sng" strike="noStrike" kern="1200" cap="none" spc="0" normalizeH="0" baseline="0" noProof="0" dirty="0">
                <a:ln>
                  <a:noFill/>
                </a:ln>
                <a:solidFill>
                  <a:srgbClr val="000000"/>
                </a:solidFill>
                <a:effectLst/>
                <a:uLnTx/>
                <a:uFillTx/>
                <a:latin typeface="Arial" panose="020B0604020202020204"/>
                <a:ea typeface="+mn-ea"/>
                <a:cs typeface="+mn-cs"/>
              </a:rPr>
              <a:t>you don’t restrict your thinking to what you already think the root cause is</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539737" marR="0" lvl="1" indent="-279393" algn="l" defTabSz="822862"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D4c:  Verifying the Root Causes ensures you </a:t>
            </a:r>
            <a:r>
              <a:rPr kumimoji="0" lang="en-US" sz="1800" b="0" i="0" u="sng" strike="noStrike" kern="1200" cap="none" spc="0" normalizeH="0" baseline="0" noProof="0" dirty="0">
                <a:ln>
                  <a:noFill/>
                </a:ln>
                <a:solidFill>
                  <a:srgbClr val="000000"/>
                </a:solidFill>
                <a:effectLst/>
                <a:uLnTx/>
                <a:uFillTx/>
                <a:latin typeface="Arial" panose="020B0604020202020204"/>
                <a:ea typeface="+mn-ea"/>
                <a:cs typeface="+mn-cs"/>
              </a:rPr>
              <a:t>solve the problem in a way that stays solved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(repeaters are a lot more work).</a:t>
            </a:r>
          </a:p>
        </p:txBody>
      </p:sp>
      <p:pic>
        <p:nvPicPr>
          <p:cNvPr id="5122" name="Picture 2" descr="ROOT CAUSE ANALYSIS: EVERYTHING HAPPENS FOR A REASON(S) | Safety Resources  | Indianapolis">
            <a:extLst>
              <a:ext uri="{FF2B5EF4-FFF2-40B4-BE49-F238E27FC236}">
                <a16:creationId xmlns:a16="http://schemas.microsoft.com/office/drawing/2014/main" id="{31A7213C-980B-4987-A011-B0BEC2CA3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090" y="3341965"/>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5DB8E7F-0367-E6ED-6D2F-5B229272240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05390472"/>
      </p:ext>
    </p:extLst>
  </p:cSld>
  <p:clrMapOvr>
    <a:masterClrMapping/>
  </p:clrMapOvr>
  <mc:AlternateContent xmlns:mc="http://schemas.openxmlformats.org/markup-compatibility/2006" xmlns:p14="http://schemas.microsoft.com/office/powerpoint/2010/main">
    <mc:Choice Requires="p14">
      <p:transition spd="med" p14:dur="700" advTm="191175">
        <p:fade/>
      </p:transition>
    </mc:Choice>
    <mc:Fallback xmlns="">
      <p:transition spd="med" advTm="1911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896 Oil Puddle Stock Vector Illustration and Royalty Free Oil Puddle Clipart">
            <a:extLst>
              <a:ext uri="{FF2B5EF4-FFF2-40B4-BE49-F238E27FC236}">
                <a16:creationId xmlns:a16="http://schemas.microsoft.com/office/drawing/2014/main" id="{479DB6F7-FB01-40A0-99DB-61C0AA153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434" y="354042"/>
            <a:ext cx="2910893" cy="27750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1CD29A-1107-4144-A5E5-FB93E71174F2}"/>
              </a:ext>
            </a:extLst>
          </p:cNvPr>
          <p:cNvSpPr>
            <a:spLocks noGrp="1"/>
          </p:cNvSpPr>
          <p:nvPr>
            <p:ph type="title"/>
          </p:nvPr>
        </p:nvSpPr>
        <p:spPr>
          <a:xfrm>
            <a:off x="340079" y="140681"/>
            <a:ext cx="7279933" cy="572383"/>
          </a:xfrm>
        </p:spPr>
        <p:txBody>
          <a:bodyPr/>
          <a:lstStyle/>
          <a:p>
            <a:r>
              <a:rPr lang="en-US" dirty="0"/>
              <a:t>D4a: Failure Analysis:  what went wrong</a:t>
            </a:r>
          </a:p>
        </p:txBody>
      </p:sp>
      <p:sp>
        <p:nvSpPr>
          <p:cNvPr id="3" name="Content Placeholder 2">
            <a:extLst>
              <a:ext uri="{FF2B5EF4-FFF2-40B4-BE49-F238E27FC236}">
                <a16:creationId xmlns:a16="http://schemas.microsoft.com/office/drawing/2014/main" id="{ADBB953C-AC15-40D7-AA3C-5C1A215A32A6}"/>
              </a:ext>
            </a:extLst>
          </p:cNvPr>
          <p:cNvSpPr>
            <a:spLocks noGrp="1"/>
          </p:cNvSpPr>
          <p:nvPr>
            <p:ph sz="quarter" idx="16"/>
          </p:nvPr>
        </p:nvSpPr>
        <p:spPr/>
        <p:txBody>
          <a:bodyPr>
            <a:normAutofit/>
          </a:bodyPr>
          <a:lstStyle/>
          <a:p>
            <a:r>
              <a:rPr lang="en-US" dirty="0"/>
              <a:t>You’re walking through your factory and you see a puddle of oil on the ground.</a:t>
            </a:r>
            <a:br>
              <a:rPr lang="en-US" dirty="0"/>
            </a:br>
            <a:br>
              <a:rPr lang="en-US" dirty="0"/>
            </a:br>
            <a:br>
              <a:rPr lang="en-US" dirty="0"/>
            </a:br>
            <a:endParaRPr lang="en-US" dirty="0"/>
          </a:p>
          <a:p>
            <a:r>
              <a:rPr lang="en-US" dirty="0"/>
              <a:t>It might be that some oil spilled while it was being taken to disposal…</a:t>
            </a:r>
            <a:br>
              <a:rPr lang="en-US" dirty="0"/>
            </a:br>
            <a:br>
              <a:rPr lang="en-US" dirty="0"/>
            </a:br>
            <a:br>
              <a:rPr lang="en-US" dirty="0"/>
            </a:br>
            <a:br>
              <a:rPr lang="en-US" dirty="0"/>
            </a:br>
            <a:br>
              <a:rPr lang="en-US" dirty="0"/>
            </a:br>
            <a:endParaRPr lang="en-US" dirty="0"/>
          </a:p>
          <a:p>
            <a:r>
              <a:rPr lang="en-US" dirty="0"/>
              <a:t>Or it could be coming from the compressor sitting in the corner</a:t>
            </a:r>
          </a:p>
        </p:txBody>
      </p:sp>
      <p:sp>
        <p:nvSpPr>
          <p:cNvPr id="4" name="Content Placeholder 3">
            <a:extLst>
              <a:ext uri="{FF2B5EF4-FFF2-40B4-BE49-F238E27FC236}">
                <a16:creationId xmlns:a16="http://schemas.microsoft.com/office/drawing/2014/main" id="{0F35D006-20AC-43EF-B0B5-1407203B17CA}"/>
              </a:ext>
            </a:extLst>
          </p:cNvPr>
          <p:cNvSpPr>
            <a:spLocks noGrp="1"/>
          </p:cNvSpPr>
          <p:nvPr>
            <p:ph sz="quarter" idx="17"/>
          </p:nvPr>
        </p:nvSpPr>
        <p:spPr>
          <a:xfrm>
            <a:off x="6610525" y="916233"/>
            <a:ext cx="2367370" cy="4930627"/>
          </a:xfrm>
        </p:spPr>
        <p:txBody>
          <a:bodyPr/>
          <a:lstStyle/>
          <a:p>
            <a:pPr marL="0" indent="0">
              <a:buNone/>
            </a:pPr>
            <a:endParaRPr lang="en-US" dirty="0"/>
          </a:p>
          <a:p>
            <a:pPr marL="0" indent="0">
              <a:buNone/>
            </a:pPr>
            <a:r>
              <a:rPr lang="en-US" dirty="0"/>
              <a:t>The difference is important because the causes for each are different…</a:t>
            </a:r>
          </a:p>
          <a:p>
            <a:pPr marL="0" indent="0">
              <a:buNone/>
            </a:pPr>
            <a:endParaRPr lang="en-US" dirty="0"/>
          </a:p>
          <a:p>
            <a:pPr marL="0" indent="0">
              <a:buNone/>
            </a:pPr>
            <a:r>
              <a:rPr lang="en-US" dirty="0"/>
              <a:t>And that means the solutions must be different.</a:t>
            </a:r>
          </a:p>
          <a:p>
            <a:pPr marL="0" indent="0">
              <a:buNone/>
            </a:pPr>
            <a:endParaRPr lang="en-US" dirty="0"/>
          </a:p>
          <a:p>
            <a:pPr marL="0" indent="0">
              <a:buNone/>
            </a:pPr>
            <a:endParaRPr lang="en-US" dirty="0"/>
          </a:p>
          <a:p>
            <a:pPr marL="0" indent="0">
              <a:buNone/>
            </a:pPr>
            <a:r>
              <a:rPr lang="en-US" dirty="0"/>
              <a:t>Failure Analysis ensures that you solve the right problem.</a:t>
            </a:r>
          </a:p>
        </p:txBody>
      </p:sp>
      <p:pic>
        <p:nvPicPr>
          <p:cNvPr id="15366" name="Picture 6" descr="Bucket Of Water png images | PNGWing">
            <a:extLst>
              <a:ext uri="{FF2B5EF4-FFF2-40B4-BE49-F238E27FC236}">
                <a16:creationId xmlns:a16="http://schemas.microsoft.com/office/drawing/2014/main" id="{57E3E21C-1D14-478E-9EE5-C374DCEDF2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9165" y="2297038"/>
            <a:ext cx="1579656" cy="157965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Why does my compressor run constantly?">
            <a:extLst>
              <a:ext uri="{FF2B5EF4-FFF2-40B4-BE49-F238E27FC236}">
                <a16:creationId xmlns:a16="http://schemas.microsoft.com/office/drawing/2014/main" id="{964FB962-D85B-487B-8F9B-4F89083885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1434" y="4152807"/>
            <a:ext cx="2030136" cy="1626056"/>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F694828F-44EC-B0A9-B9FA-BD46CEC4AD0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29436913"/>
      </p:ext>
    </p:extLst>
  </p:cSld>
  <p:clrMapOvr>
    <a:masterClrMapping/>
  </p:clrMapOvr>
  <mc:AlternateContent xmlns:mc="http://schemas.openxmlformats.org/markup-compatibility/2006" xmlns:p14="http://schemas.microsoft.com/office/powerpoint/2010/main">
    <mc:Choice Requires="p14">
      <p:transition spd="slow" p14:dur="2000" advTm="91550"/>
    </mc:Choice>
    <mc:Fallback xmlns="">
      <p:transition spd="slow" advTm="9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D29A-1107-4144-A5E5-FB93E71174F2}"/>
              </a:ext>
            </a:extLst>
          </p:cNvPr>
          <p:cNvSpPr>
            <a:spLocks noGrp="1"/>
          </p:cNvSpPr>
          <p:nvPr>
            <p:ph type="title"/>
          </p:nvPr>
        </p:nvSpPr>
        <p:spPr>
          <a:xfrm>
            <a:off x="340079" y="305036"/>
            <a:ext cx="7788853" cy="572383"/>
          </a:xfrm>
        </p:spPr>
        <p:txBody>
          <a:bodyPr/>
          <a:lstStyle/>
          <a:p>
            <a:r>
              <a:rPr lang="en-US" dirty="0"/>
              <a:t>Only after you know </a:t>
            </a:r>
            <a:r>
              <a:rPr lang="en-US" i="1" u="sng" dirty="0"/>
              <a:t>what</a:t>
            </a:r>
            <a:r>
              <a:rPr lang="en-US" dirty="0"/>
              <a:t> went wrong, are you ready to ask </a:t>
            </a:r>
            <a:r>
              <a:rPr lang="en-US" i="1" u="sng" dirty="0"/>
              <a:t>why-</a:t>
            </a:r>
            <a:r>
              <a:rPr lang="en-US" dirty="0"/>
              <a:t>-Root Cause Analysis  </a:t>
            </a:r>
          </a:p>
        </p:txBody>
      </p:sp>
      <p:sp>
        <p:nvSpPr>
          <p:cNvPr id="3" name="Content Placeholder 2">
            <a:extLst>
              <a:ext uri="{FF2B5EF4-FFF2-40B4-BE49-F238E27FC236}">
                <a16:creationId xmlns:a16="http://schemas.microsoft.com/office/drawing/2014/main" id="{ADBB953C-AC15-40D7-AA3C-5C1A215A32A6}"/>
              </a:ext>
            </a:extLst>
          </p:cNvPr>
          <p:cNvSpPr>
            <a:spLocks noGrp="1"/>
          </p:cNvSpPr>
          <p:nvPr>
            <p:ph sz="quarter" idx="16"/>
          </p:nvPr>
        </p:nvSpPr>
        <p:spPr>
          <a:xfrm>
            <a:off x="340077" y="3375032"/>
            <a:ext cx="4129088" cy="3611753"/>
          </a:xfrm>
        </p:spPr>
        <p:txBody>
          <a:bodyPr/>
          <a:lstStyle/>
          <a:p>
            <a:r>
              <a:rPr lang="en-US" sz="1600" dirty="0"/>
              <a:t>No tray to contain spills</a:t>
            </a:r>
          </a:p>
          <a:p>
            <a:r>
              <a:rPr lang="en-US" sz="1600" dirty="0"/>
              <a:t>No funnel used to fill oil</a:t>
            </a:r>
          </a:p>
          <a:p>
            <a:r>
              <a:rPr lang="en-US" sz="1600" dirty="0"/>
              <a:t>Seal is missing</a:t>
            </a:r>
          </a:p>
          <a:p>
            <a:r>
              <a:rPr lang="en-US" sz="1600" dirty="0"/>
              <a:t>Seal is worn out</a:t>
            </a:r>
          </a:p>
          <a:p>
            <a:r>
              <a:rPr lang="en-US" sz="1600" dirty="0"/>
              <a:t>Run at too high pressure</a:t>
            </a:r>
          </a:p>
          <a:p>
            <a:r>
              <a:rPr lang="en-US" sz="1600" dirty="0"/>
              <a:t>Overfilled</a:t>
            </a:r>
          </a:p>
          <a:p>
            <a:r>
              <a:rPr lang="en-US" sz="1600" dirty="0"/>
              <a:t>Hose not clamped properly</a:t>
            </a:r>
          </a:p>
          <a:p>
            <a:r>
              <a:rPr lang="en-US" sz="1600" dirty="0"/>
              <a:t>Hose nicked</a:t>
            </a:r>
          </a:p>
          <a:p>
            <a:endParaRPr lang="en-US" sz="1600" dirty="0"/>
          </a:p>
        </p:txBody>
      </p:sp>
      <p:sp>
        <p:nvSpPr>
          <p:cNvPr id="4" name="Content Placeholder 3">
            <a:extLst>
              <a:ext uri="{FF2B5EF4-FFF2-40B4-BE49-F238E27FC236}">
                <a16:creationId xmlns:a16="http://schemas.microsoft.com/office/drawing/2014/main" id="{0F35D006-20AC-43EF-B0B5-1407203B17CA}"/>
              </a:ext>
            </a:extLst>
          </p:cNvPr>
          <p:cNvSpPr>
            <a:spLocks noGrp="1"/>
          </p:cNvSpPr>
          <p:nvPr>
            <p:ph sz="quarter" idx="17"/>
          </p:nvPr>
        </p:nvSpPr>
        <p:spPr>
          <a:xfrm>
            <a:off x="5821961" y="3380763"/>
            <a:ext cx="3894166" cy="3611754"/>
          </a:xfrm>
        </p:spPr>
        <p:txBody>
          <a:bodyPr>
            <a:normAutofit/>
          </a:bodyPr>
          <a:lstStyle/>
          <a:p>
            <a:r>
              <a:rPr lang="en-US" sz="1600" dirty="0"/>
              <a:t>No handle on pail</a:t>
            </a:r>
          </a:p>
          <a:p>
            <a:r>
              <a:rPr lang="en-US" sz="1600" dirty="0"/>
              <a:t>No cover on pail</a:t>
            </a:r>
          </a:p>
          <a:p>
            <a:r>
              <a:rPr lang="en-US" sz="1600" dirty="0"/>
              <a:t>Cover not sealed</a:t>
            </a:r>
          </a:p>
          <a:p>
            <a:r>
              <a:rPr lang="en-US" sz="1600" dirty="0"/>
              <a:t>Carried not level</a:t>
            </a:r>
          </a:p>
          <a:p>
            <a:r>
              <a:rPr lang="en-US" sz="1600" dirty="0"/>
              <a:t>Too heavy to carry easily</a:t>
            </a:r>
          </a:p>
          <a:p>
            <a:r>
              <a:rPr lang="en-US" sz="1600" dirty="0"/>
              <a:t>No disposal can where needed </a:t>
            </a:r>
            <a:br>
              <a:rPr lang="en-US" sz="1600" dirty="0"/>
            </a:br>
            <a:r>
              <a:rPr lang="en-US" sz="1600" dirty="0"/>
              <a:t>(so had to carry)</a:t>
            </a:r>
          </a:p>
          <a:p>
            <a:r>
              <a:rPr lang="en-US" sz="1600" dirty="0"/>
              <a:t>Didn’t notice (spilled but didn’t </a:t>
            </a:r>
            <a:br>
              <a:rPr lang="en-US" sz="1600" dirty="0"/>
            </a:br>
            <a:r>
              <a:rPr lang="en-US" sz="1600" dirty="0"/>
              <a:t>clean up)</a:t>
            </a:r>
          </a:p>
        </p:txBody>
      </p:sp>
      <p:pic>
        <p:nvPicPr>
          <p:cNvPr id="15366" name="Picture 6" descr="Bucket Of Water png images | PNGWing">
            <a:extLst>
              <a:ext uri="{FF2B5EF4-FFF2-40B4-BE49-F238E27FC236}">
                <a16:creationId xmlns:a16="http://schemas.microsoft.com/office/drawing/2014/main" id="{57E3E21C-1D14-478E-9EE5-C374DCEDF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8003">
            <a:off x="6494307" y="1723011"/>
            <a:ext cx="1579656" cy="157965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Why does my compressor run constantly?">
            <a:extLst>
              <a:ext uri="{FF2B5EF4-FFF2-40B4-BE49-F238E27FC236}">
                <a16:creationId xmlns:a16="http://schemas.microsoft.com/office/drawing/2014/main" id="{964FB962-D85B-487B-8F9B-4F8908388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509" y="1628168"/>
            <a:ext cx="2030136" cy="16260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FBD99A5-75E3-E027-8B4F-FA125327B549}"/>
              </a:ext>
            </a:extLst>
          </p:cNvPr>
          <p:cNvPicPr>
            <a:picLocks noChangeAspect="1"/>
          </p:cNvPicPr>
          <p:nvPr/>
        </p:nvPicPr>
        <p:blipFill>
          <a:blip r:embed="rId6"/>
          <a:stretch>
            <a:fillRect/>
          </a:stretch>
        </p:blipFill>
        <p:spPr>
          <a:xfrm>
            <a:off x="3083041" y="2747241"/>
            <a:ext cx="3017797" cy="1927719"/>
          </a:xfrm>
          <a:prstGeom prst="rect">
            <a:avLst/>
          </a:prstGeom>
        </p:spPr>
      </p:pic>
      <p:sp>
        <p:nvSpPr>
          <p:cNvPr id="10" name="TextBox 9">
            <a:extLst>
              <a:ext uri="{FF2B5EF4-FFF2-40B4-BE49-F238E27FC236}">
                <a16:creationId xmlns:a16="http://schemas.microsoft.com/office/drawing/2014/main" id="{B5AE6569-2A00-F768-92CE-AF5404C2FD00}"/>
              </a:ext>
            </a:extLst>
          </p:cNvPr>
          <p:cNvSpPr txBox="1"/>
          <p:nvPr/>
        </p:nvSpPr>
        <p:spPr>
          <a:xfrm>
            <a:off x="3137193" y="1355224"/>
            <a:ext cx="2794146" cy="1384995"/>
          </a:xfrm>
          <a:prstGeom prst="rect">
            <a:avLst/>
          </a:prstGeom>
          <a:noFill/>
        </p:spPr>
        <p:txBody>
          <a:bodyPr wrap="square" rtlCol="0">
            <a:spAutoFit/>
          </a:bodyPr>
          <a:lstStyle/>
          <a:p>
            <a:r>
              <a:rPr lang="en-US" sz="1400" dirty="0">
                <a:solidFill>
                  <a:schemeClr val="tx2"/>
                </a:solidFill>
              </a:rPr>
              <a:t>Different failures have different root causes and lead to different CAPAs and Countermeasures.</a:t>
            </a:r>
          </a:p>
          <a:p>
            <a:endParaRPr lang="en-US" sz="1400" dirty="0">
              <a:solidFill>
                <a:schemeClr val="tx2"/>
              </a:solidFill>
            </a:endParaRPr>
          </a:p>
          <a:p>
            <a:r>
              <a:rPr lang="en-US" sz="1400" dirty="0">
                <a:solidFill>
                  <a:schemeClr val="tx2"/>
                </a:solidFill>
              </a:rPr>
              <a:t>Trust the process &amp; don’t </a:t>
            </a:r>
            <a:br>
              <a:rPr lang="en-US" sz="1400" dirty="0">
                <a:solidFill>
                  <a:schemeClr val="tx2"/>
                </a:solidFill>
              </a:rPr>
            </a:br>
            <a:r>
              <a:rPr lang="en-US" sz="1400" dirty="0">
                <a:solidFill>
                  <a:schemeClr val="tx2"/>
                </a:solidFill>
              </a:rPr>
              <a:t>“pre-decide”!</a:t>
            </a:r>
          </a:p>
        </p:txBody>
      </p:sp>
      <p:sp>
        <p:nvSpPr>
          <p:cNvPr id="13" name="Text Box 11">
            <a:extLst>
              <a:ext uri="{FF2B5EF4-FFF2-40B4-BE49-F238E27FC236}">
                <a16:creationId xmlns:a16="http://schemas.microsoft.com/office/drawing/2014/main" id="{380B97E3-C2EF-99A6-7463-B91DB30698F7}"/>
              </a:ext>
            </a:extLst>
          </p:cNvPr>
          <p:cNvSpPr txBox="1">
            <a:spLocks noChangeArrowheads="1"/>
          </p:cNvSpPr>
          <p:nvPr/>
        </p:nvSpPr>
        <p:spPr bwMode="auto">
          <a:xfrm>
            <a:off x="294772" y="5978335"/>
            <a:ext cx="8760129" cy="726413"/>
          </a:xfrm>
          <a:prstGeom prst="rect">
            <a:avLst/>
          </a:prstGeom>
          <a:solidFill>
            <a:schemeClr val="tx1"/>
          </a:solidFill>
        </p:spPr>
        <p:txBody>
          <a:bodyPr wrap="square" rtlCol="0" anchor="ctr" anchorCtr="0">
            <a:noAutofit/>
          </a:bodyPr>
          <a:lstStyle>
            <a:defPPr>
              <a:defRPr lang="en-US"/>
            </a:defPPr>
            <a:lvl1pPr algn="ctr">
              <a:defRPr sz="1600" b="1">
                <a:solidFill>
                  <a:schemeClr val="bg1"/>
                </a:solidFill>
                <a:latin typeface="Arial" pitchFamily="34" charset="0"/>
              </a:defRPr>
            </a:lvl1pPr>
          </a:lstStyle>
          <a:p>
            <a:r>
              <a:rPr lang="en-US" sz="1400" dirty="0"/>
              <a:t>Covering pails all day long won’t stop a leak from a broken seal.</a:t>
            </a:r>
          </a:p>
          <a:p>
            <a:r>
              <a:rPr lang="en-US" sz="1400" dirty="0"/>
              <a:t>Common sense says fix the seal anyway—that’s a JDI (Just Do It).</a:t>
            </a:r>
          </a:p>
        </p:txBody>
      </p:sp>
      <p:pic>
        <p:nvPicPr>
          <p:cNvPr id="7" name="Audio 6">
            <a:hlinkClick r:id="" action="ppaction://media"/>
            <a:extLst>
              <a:ext uri="{FF2B5EF4-FFF2-40B4-BE49-F238E27FC236}">
                <a16:creationId xmlns:a16="http://schemas.microsoft.com/office/drawing/2014/main" id="{CE1D3E8E-FBFA-4A35-44F7-4797B01CC53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84142299"/>
      </p:ext>
    </p:extLst>
  </p:cSld>
  <p:clrMapOvr>
    <a:masterClrMapping/>
  </p:clrMapOvr>
  <mc:AlternateContent xmlns:mc="http://schemas.openxmlformats.org/markup-compatibility/2006" xmlns:p14="http://schemas.microsoft.com/office/powerpoint/2010/main">
    <mc:Choice Requires="p14">
      <p:transition spd="slow" p14:dur="2000" advTm="42165"/>
    </mc:Choice>
    <mc:Fallback xmlns="">
      <p:transition spd="slow" advTm="4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6B9EDF-D973-D1D1-7725-78A1B99B4D3C}"/>
              </a:ext>
            </a:extLst>
          </p:cNvPr>
          <p:cNvPicPr>
            <a:picLocks noChangeAspect="1"/>
          </p:cNvPicPr>
          <p:nvPr/>
        </p:nvPicPr>
        <p:blipFill>
          <a:blip r:embed="rId4"/>
          <a:stretch>
            <a:fillRect/>
          </a:stretch>
        </p:blipFill>
        <p:spPr>
          <a:xfrm>
            <a:off x="108075" y="5023271"/>
            <a:ext cx="2676525" cy="1704975"/>
          </a:xfrm>
          <a:prstGeom prst="rect">
            <a:avLst/>
          </a:prstGeom>
        </p:spPr>
      </p:pic>
      <p:sp>
        <p:nvSpPr>
          <p:cNvPr id="139266" name="Slide Number Placeholder 5">
            <a:extLst>
              <a:ext uri="{FF2B5EF4-FFF2-40B4-BE49-F238E27FC236}">
                <a16:creationId xmlns:a16="http://schemas.microsoft.com/office/drawing/2014/main" id="{A2740225-8803-8ABB-B8CE-20A68B5D290B}"/>
              </a:ext>
            </a:extLst>
          </p:cNvPr>
          <p:cNvSpPr>
            <a:spLocks noGrp="1"/>
          </p:cNvSpPr>
          <p:nvPr>
            <p:ph type="sldNum" sz="quarter" idx="4"/>
          </p:nvPr>
        </p:nvSpPr>
        <p:spPr>
          <a:noFill/>
        </p:spPr>
        <p:txBody>
          <a:bodyPr/>
          <a:lstStyle>
            <a:lvl1pPr algn="l" eaLnBrk="0" hangingPunct="0">
              <a:spcBef>
                <a:spcPct val="20000"/>
              </a:spcBef>
              <a:buChar char="•"/>
              <a:defRPr sz="2400">
                <a:solidFill>
                  <a:schemeClr val="tx1"/>
                </a:solidFill>
                <a:latin typeface="Arial" panose="020B0604020202020204" pitchFamily="34" charset="0"/>
              </a:defRPr>
            </a:lvl1pPr>
            <a:lvl2pPr marL="557213" indent="-214313" algn="l" eaLnBrk="0" hangingPunct="0">
              <a:spcBef>
                <a:spcPct val="20000"/>
              </a:spcBef>
              <a:buChar char="–"/>
              <a:defRPr sz="2100">
                <a:solidFill>
                  <a:schemeClr val="tx1"/>
                </a:solidFill>
                <a:latin typeface="Arial" panose="020B0604020202020204" pitchFamily="34" charset="0"/>
              </a:defRPr>
            </a:lvl2pPr>
            <a:lvl3pPr marL="857250" indent="-171450" algn="l" eaLnBrk="0" hangingPunct="0">
              <a:spcBef>
                <a:spcPct val="20000"/>
              </a:spcBef>
              <a:buChar char="•"/>
              <a:defRPr sz="1800">
                <a:solidFill>
                  <a:schemeClr val="tx1"/>
                </a:solidFill>
                <a:latin typeface="Arial" panose="020B0604020202020204" pitchFamily="34" charset="0"/>
              </a:defRPr>
            </a:lvl3pPr>
            <a:lvl4pPr marL="1200150" indent="-171450" algn="l" eaLnBrk="0" hangingPunct="0">
              <a:spcBef>
                <a:spcPct val="20000"/>
              </a:spcBef>
              <a:buChar char="–"/>
              <a:defRPr sz="1500">
                <a:solidFill>
                  <a:schemeClr val="tx1"/>
                </a:solidFill>
                <a:latin typeface="Arial" panose="020B0604020202020204" pitchFamily="34" charset="0"/>
              </a:defRPr>
            </a:lvl4pPr>
            <a:lvl5pPr marL="1543050" indent="-171450" algn="l" eaLnBrk="0" hangingPunct="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r" eaLnBrk="1" hangingPunct="1">
              <a:spcBef>
                <a:spcPct val="0"/>
              </a:spcBef>
              <a:buFontTx/>
              <a:buNone/>
            </a:pPr>
            <a:fld id="{2BC31DD9-EF8E-4282-B18F-731E7DF41461}" type="slidenum">
              <a:rPr lang="en-US" altLang="en-US" sz="1050"/>
              <a:pPr algn="r" eaLnBrk="1" hangingPunct="1">
                <a:spcBef>
                  <a:spcPct val="0"/>
                </a:spcBef>
                <a:buFontTx/>
                <a:buNone/>
              </a:pPr>
              <a:t>13</a:t>
            </a:fld>
            <a:endParaRPr lang="en-US" altLang="en-US" sz="1050"/>
          </a:p>
        </p:txBody>
      </p:sp>
      <p:sp>
        <p:nvSpPr>
          <p:cNvPr id="139267" name="Rectangle 2">
            <a:extLst>
              <a:ext uri="{FF2B5EF4-FFF2-40B4-BE49-F238E27FC236}">
                <a16:creationId xmlns:a16="http://schemas.microsoft.com/office/drawing/2014/main" id="{0220B733-1421-EC62-4099-7D8CBEA93F73}"/>
              </a:ext>
            </a:extLst>
          </p:cNvPr>
          <p:cNvSpPr>
            <a:spLocks noGrp="1" noChangeArrowheads="1"/>
          </p:cNvSpPr>
          <p:nvPr>
            <p:ph type="title"/>
          </p:nvPr>
        </p:nvSpPr>
        <p:spPr>
          <a:xfrm>
            <a:off x="340077" y="140682"/>
            <a:ext cx="7525539" cy="915006"/>
          </a:xfrm>
        </p:spPr>
        <p:txBody>
          <a:bodyPr>
            <a:normAutofit/>
          </a:bodyPr>
          <a:lstStyle/>
          <a:p>
            <a:pPr eaLnBrk="1" hangingPunct="1"/>
            <a:r>
              <a:rPr lang="en-US" altLang="en-US" dirty="0"/>
              <a:t>Failure Analysis prevents treating Symptoms </a:t>
            </a:r>
            <a:br>
              <a:rPr lang="en-US" altLang="en-US" dirty="0"/>
            </a:br>
            <a:r>
              <a:rPr lang="en-US" altLang="en-US" dirty="0"/>
              <a:t>(versus getting to and eliminating the problem) </a:t>
            </a:r>
          </a:p>
        </p:txBody>
      </p:sp>
      <p:sp>
        <p:nvSpPr>
          <p:cNvPr id="139268" name="Rectangle 3">
            <a:extLst>
              <a:ext uri="{FF2B5EF4-FFF2-40B4-BE49-F238E27FC236}">
                <a16:creationId xmlns:a16="http://schemas.microsoft.com/office/drawing/2014/main" id="{EDFBECB9-E893-D603-5C81-52ACB8A817CA}"/>
              </a:ext>
            </a:extLst>
          </p:cNvPr>
          <p:cNvSpPr>
            <a:spLocks noGrp="1" noChangeArrowheads="1"/>
          </p:cNvSpPr>
          <p:nvPr>
            <p:ph idx="4294967295"/>
          </p:nvPr>
        </p:nvSpPr>
        <p:spPr>
          <a:xfrm>
            <a:off x="0" y="1055688"/>
            <a:ext cx="9036050" cy="5802312"/>
          </a:xfrm>
        </p:spPr>
        <p:txBody>
          <a:bodyPr>
            <a:normAutofit/>
          </a:bodyPr>
          <a:lstStyle/>
          <a:p>
            <a:pPr marL="0" indent="0">
              <a:buNone/>
            </a:pPr>
            <a:r>
              <a:rPr lang="en-US" altLang="en-US" sz="1200" dirty="0"/>
              <a:t>                                                                                             A power plant alarm system had a high number of false alarms </a:t>
            </a:r>
            <a:br>
              <a:rPr lang="en-US" altLang="en-US" sz="1200" dirty="0"/>
            </a:br>
            <a:r>
              <a:rPr lang="en-US" altLang="en-US" sz="1200" dirty="0"/>
              <a:t>                                                                                             (125 per day).   A team was asked to find out why &amp; correct it.  </a:t>
            </a:r>
            <a:br>
              <a:rPr lang="en-US" altLang="en-US" sz="1200" dirty="0"/>
            </a:br>
            <a:r>
              <a:rPr lang="en-US" altLang="en-US" sz="1200" dirty="0"/>
              <a:t>                                                                                             (An acceptable number of false alarms was considered 25/day)</a:t>
            </a:r>
          </a:p>
          <a:p>
            <a:pPr marL="0" indent="0">
              <a:buNone/>
            </a:pPr>
            <a:endParaRPr lang="en-US" altLang="en-US" sz="1200" dirty="0"/>
          </a:p>
          <a:p>
            <a:pPr marL="0" indent="0">
              <a:buNone/>
            </a:pPr>
            <a:endParaRPr lang="en-US" altLang="en-US" sz="1200" dirty="0"/>
          </a:p>
          <a:p>
            <a:pPr marL="0" indent="0">
              <a:buNone/>
            </a:pPr>
            <a:endParaRPr lang="en-US" altLang="en-US" sz="1200" dirty="0"/>
          </a:p>
          <a:p>
            <a:pPr marL="0" indent="0">
              <a:buNone/>
            </a:pPr>
            <a:r>
              <a:rPr lang="en-US" altLang="en-US" sz="1200" dirty="0"/>
              <a:t>The team interviewed security &amp; was told that most of the </a:t>
            </a:r>
            <a:br>
              <a:rPr lang="en-US" altLang="en-US" sz="1200" dirty="0"/>
            </a:br>
            <a:r>
              <a:rPr lang="en-US" altLang="en-US" sz="1200" dirty="0"/>
              <a:t>alarms were triggered by raccoons.  We decided to gather </a:t>
            </a:r>
            <a:br>
              <a:rPr lang="en-US" altLang="en-US" sz="1200" dirty="0"/>
            </a:br>
            <a:r>
              <a:rPr lang="en-US" altLang="en-US" sz="1200" dirty="0"/>
              <a:t>data about the different types of animals triggering alarms. </a:t>
            </a:r>
            <a:br>
              <a:rPr lang="en-US" altLang="en-US" sz="1200" dirty="0"/>
            </a:br>
            <a:endParaRPr lang="en-US" altLang="en-US" sz="1200" dirty="0"/>
          </a:p>
          <a:p>
            <a:pPr marL="0" indent="0">
              <a:buNone/>
            </a:pPr>
            <a:r>
              <a:rPr lang="en-US" altLang="en-US" sz="1200" dirty="0"/>
              <a:t>76% of alarms were indeed racoons…. </a:t>
            </a:r>
            <a:br>
              <a:rPr lang="en-US" altLang="en-US" sz="1200" dirty="0"/>
            </a:br>
            <a:r>
              <a:rPr lang="en-US" altLang="en-US" sz="1200" dirty="0"/>
              <a:t>“aha!” we  thought, “the root cause!”</a:t>
            </a:r>
          </a:p>
          <a:p>
            <a:pPr marL="0" indent="0">
              <a:buNone/>
            </a:pPr>
            <a:endParaRPr lang="en-US" altLang="en-US" sz="1200" dirty="0"/>
          </a:p>
          <a:p>
            <a:pPr eaLnBrk="1" hangingPunct="1">
              <a:spcBef>
                <a:spcPct val="0"/>
              </a:spcBef>
              <a:buFontTx/>
              <a:buNone/>
            </a:pPr>
            <a:r>
              <a:rPr lang="en-US" altLang="en-US" sz="1200" dirty="0"/>
              <a:t>We recommended setting raccoon traps and soon caught </a:t>
            </a:r>
            <a:br>
              <a:rPr lang="en-US" altLang="en-US" sz="1200" dirty="0"/>
            </a:br>
            <a:r>
              <a:rPr lang="en-US" altLang="en-US" sz="1200" dirty="0"/>
              <a:t>more than 120 raccoons.  The false alarms fell quickly to </a:t>
            </a:r>
            <a:br>
              <a:rPr lang="en-US" altLang="en-US" sz="1200" dirty="0"/>
            </a:br>
            <a:r>
              <a:rPr lang="en-US" altLang="en-US" sz="1200" dirty="0"/>
              <a:t>less than 30 per day… </a:t>
            </a:r>
            <a:br>
              <a:rPr lang="en-US" altLang="en-US" sz="1200" dirty="0"/>
            </a:br>
            <a:br>
              <a:rPr lang="en-US" altLang="en-US" sz="1200" dirty="0"/>
            </a:br>
            <a:endParaRPr lang="en-US" altLang="en-US" sz="1200" dirty="0"/>
          </a:p>
          <a:p>
            <a:pPr eaLnBrk="1" hangingPunct="1">
              <a:spcBef>
                <a:spcPct val="0"/>
              </a:spcBef>
              <a:buFontTx/>
              <a:buNone/>
            </a:pPr>
            <a:r>
              <a:rPr lang="en-US" altLang="en-US" sz="1200" dirty="0"/>
              <a:t>2 weeks later the false alarms were back up to more than 100 </a:t>
            </a:r>
            <a:br>
              <a:rPr lang="en-US" altLang="en-US" sz="1200" dirty="0"/>
            </a:br>
            <a:r>
              <a:rPr lang="en-US" altLang="en-US" sz="1200" dirty="0"/>
              <a:t>per day.</a:t>
            </a:r>
            <a:br>
              <a:rPr lang="en-US" altLang="en-US" sz="1200" dirty="0"/>
            </a:br>
            <a:br>
              <a:rPr lang="en-US" altLang="en-US" sz="1200" dirty="0"/>
            </a:br>
            <a:endParaRPr lang="en-US" altLang="en-US" sz="1200" dirty="0"/>
          </a:p>
          <a:p>
            <a:pPr marL="3657600">
              <a:spcBef>
                <a:spcPct val="0"/>
              </a:spcBef>
              <a:buNone/>
            </a:pPr>
            <a:r>
              <a:rPr lang="en-US" altLang="en-US" sz="1200" dirty="0"/>
              <a:t>On investigation, the team found a small garbage dump outside the kitchen--the sealable waste cart was gone and the food scraps were on the ground and the racoons were predictably coming for the food scraps.  Trapping them was treating the symptom and not asking “what is causing the raccoons to enter the plant (when eliminated the false alarms went below 10 &amp; stayed there…)</a:t>
            </a:r>
          </a:p>
          <a:p>
            <a:pPr marL="0" indent="0">
              <a:buNone/>
            </a:pPr>
            <a:endParaRPr lang="en-US" altLang="en-US" sz="1200" dirty="0"/>
          </a:p>
        </p:txBody>
      </p:sp>
      <p:graphicFrame>
        <p:nvGraphicFramePr>
          <p:cNvPr id="139269" name="Object 4">
            <a:extLst>
              <a:ext uri="{FF2B5EF4-FFF2-40B4-BE49-F238E27FC236}">
                <a16:creationId xmlns:a16="http://schemas.microsoft.com/office/drawing/2014/main" id="{E76CE399-4CDD-1C5F-446F-E1EF48E3EC1D}"/>
              </a:ext>
            </a:extLst>
          </p:cNvPr>
          <p:cNvGraphicFramePr>
            <a:graphicFrameLocks noChangeAspect="1"/>
          </p:cNvGraphicFramePr>
          <p:nvPr>
            <p:extLst>
              <p:ext uri="{D42A27DB-BD31-4B8C-83A1-F6EECF244321}">
                <p14:modId xmlns:p14="http://schemas.microsoft.com/office/powerpoint/2010/main" val="47346986"/>
              </p:ext>
            </p:extLst>
          </p:nvPr>
        </p:nvGraphicFramePr>
        <p:xfrm>
          <a:off x="4479059" y="1697667"/>
          <a:ext cx="4638638" cy="2928654"/>
        </p:xfrm>
        <a:graphic>
          <a:graphicData uri="http://schemas.openxmlformats.org/presentationml/2006/ole">
            <mc:AlternateContent xmlns:mc="http://schemas.openxmlformats.org/markup-compatibility/2006">
              <mc:Choice xmlns:v="urn:schemas-microsoft-com:vml" Requires="v">
                <p:oleObj name="Graph" r:id="rId5" imgW="5486400" imgH="3657600" progId="MtbGraph.Document">
                  <p:embed/>
                </p:oleObj>
              </mc:Choice>
              <mc:Fallback>
                <p:oleObj name="Graph" r:id="rId5" imgW="5486400" imgH="3657600" progId="MtbGraph.Document">
                  <p:embed/>
                  <p:pic>
                    <p:nvPicPr>
                      <p:cNvPr id="139269" name="Object 4">
                        <a:extLst>
                          <a:ext uri="{FF2B5EF4-FFF2-40B4-BE49-F238E27FC236}">
                            <a16:creationId xmlns:a16="http://schemas.microsoft.com/office/drawing/2014/main" id="{E76CE399-4CDD-1C5F-446F-E1EF48E3EC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059" y="1697667"/>
                        <a:ext cx="4638638" cy="2928654"/>
                      </a:xfrm>
                      <a:prstGeom prst="rect">
                        <a:avLst/>
                      </a:prstGeom>
                      <a:noFill/>
                      <a:ln>
                        <a:noFill/>
                      </a:ln>
                      <a:effectLst/>
                    </p:spPr>
                  </p:pic>
                </p:oleObj>
              </mc:Fallback>
            </mc:AlternateContent>
          </a:graphicData>
        </a:graphic>
      </p:graphicFrame>
      <p:pic>
        <p:nvPicPr>
          <p:cNvPr id="2" name="Picture 1">
            <a:extLst>
              <a:ext uri="{FF2B5EF4-FFF2-40B4-BE49-F238E27FC236}">
                <a16:creationId xmlns:a16="http://schemas.microsoft.com/office/drawing/2014/main" id="{6498A140-510F-9FF7-A69C-5C87958D7D5A}"/>
              </a:ext>
            </a:extLst>
          </p:cNvPr>
          <p:cNvPicPr>
            <a:picLocks noChangeAspect="1"/>
          </p:cNvPicPr>
          <p:nvPr/>
        </p:nvPicPr>
        <p:blipFill>
          <a:blip r:embed="rId7"/>
          <a:stretch>
            <a:fillRect/>
          </a:stretch>
        </p:blipFill>
        <p:spPr>
          <a:xfrm>
            <a:off x="197140" y="1718726"/>
            <a:ext cx="3200647" cy="609352"/>
          </a:xfrm>
          <a:prstGeom prst="rect">
            <a:avLst/>
          </a:prstGeom>
        </p:spPr>
      </p:pic>
      <p:pic>
        <p:nvPicPr>
          <p:cNvPr id="3" name="Picture 2">
            <a:extLst>
              <a:ext uri="{FF2B5EF4-FFF2-40B4-BE49-F238E27FC236}">
                <a16:creationId xmlns:a16="http://schemas.microsoft.com/office/drawing/2014/main" id="{BC19FC15-B753-3300-992E-586468770497}"/>
              </a:ext>
            </a:extLst>
          </p:cNvPr>
          <p:cNvPicPr>
            <a:picLocks noChangeAspect="1"/>
          </p:cNvPicPr>
          <p:nvPr/>
        </p:nvPicPr>
        <p:blipFill>
          <a:blip r:embed="rId8"/>
          <a:stretch>
            <a:fillRect/>
          </a:stretch>
        </p:blipFill>
        <p:spPr>
          <a:xfrm rot="1479597">
            <a:off x="7683594" y="1897982"/>
            <a:ext cx="1230106" cy="1234754"/>
          </a:xfrm>
          <a:prstGeom prst="rect">
            <a:avLst/>
          </a:prstGeom>
        </p:spPr>
      </p:pic>
      <p:sp>
        <p:nvSpPr>
          <p:cNvPr id="5" name="Oval 4">
            <a:extLst>
              <a:ext uri="{FF2B5EF4-FFF2-40B4-BE49-F238E27FC236}">
                <a16:creationId xmlns:a16="http://schemas.microsoft.com/office/drawing/2014/main" id="{D1F79462-5773-DD89-B29B-A834078F9B84}"/>
              </a:ext>
            </a:extLst>
          </p:cNvPr>
          <p:cNvSpPr/>
          <p:nvPr/>
        </p:nvSpPr>
        <p:spPr>
          <a:xfrm>
            <a:off x="5583629" y="3962400"/>
            <a:ext cx="712669" cy="235132"/>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1074A39-9AE4-0F5C-CEF0-AD71409919D3}"/>
              </a:ext>
            </a:extLst>
          </p:cNvPr>
          <p:cNvSpPr txBox="1"/>
          <p:nvPr/>
        </p:nvSpPr>
        <p:spPr>
          <a:xfrm>
            <a:off x="5530235" y="3791584"/>
            <a:ext cx="819455" cy="341632"/>
          </a:xfrm>
          <a:prstGeom prst="rect">
            <a:avLst/>
          </a:prstGeom>
          <a:solidFill>
            <a:schemeClr val="tx1">
              <a:lumMod val="40000"/>
              <a:lumOff val="60000"/>
            </a:schemeClr>
          </a:solidFill>
        </p:spPr>
        <p:txBody>
          <a:bodyPr wrap="none" rtlCol="0">
            <a:spAutoFit/>
          </a:bodyPr>
          <a:lstStyle/>
          <a:p>
            <a:r>
              <a:rPr lang="en-US" dirty="0">
                <a:solidFill>
                  <a:schemeClr val="tx2"/>
                </a:solidFill>
              </a:rPr>
              <a:t>racoon</a:t>
            </a:r>
          </a:p>
        </p:txBody>
      </p:sp>
      <p:sp>
        <p:nvSpPr>
          <p:cNvPr id="7" name="TextBox 6">
            <a:extLst>
              <a:ext uri="{FF2B5EF4-FFF2-40B4-BE49-F238E27FC236}">
                <a16:creationId xmlns:a16="http://schemas.microsoft.com/office/drawing/2014/main" id="{4FA33FC0-2348-0EE3-0888-CA1279B4E5FF}"/>
              </a:ext>
            </a:extLst>
          </p:cNvPr>
          <p:cNvSpPr txBox="1"/>
          <p:nvPr/>
        </p:nvSpPr>
        <p:spPr>
          <a:xfrm>
            <a:off x="6657287" y="3655407"/>
            <a:ext cx="530915" cy="341632"/>
          </a:xfrm>
          <a:prstGeom prst="rect">
            <a:avLst/>
          </a:prstGeom>
          <a:solidFill>
            <a:schemeClr val="tx1">
              <a:lumMod val="40000"/>
              <a:lumOff val="60000"/>
            </a:schemeClr>
          </a:solidFill>
        </p:spPr>
        <p:txBody>
          <a:bodyPr wrap="none" rtlCol="0">
            <a:spAutoFit/>
          </a:bodyPr>
          <a:lstStyle/>
          <a:p>
            <a:r>
              <a:rPr lang="en-US" dirty="0">
                <a:solidFill>
                  <a:schemeClr val="tx2"/>
                </a:solidFill>
              </a:rPr>
              <a:t>bird</a:t>
            </a:r>
          </a:p>
        </p:txBody>
      </p:sp>
      <p:sp>
        <p:nvSpPr>
          <p:cNvPr id="8" name="TextBox 7">
            <a:extLst>
              <a:ext uri="{FF2B5EF4-FFF2-40B4-BE49-F238E27FC236}">
                <a16:creationId xmlns:a16="http://schemas.microsoft.com/office/drawing/2014/main" id="{1E224D20-3678-0414-A894-FF32E2A918B1}"/>
              </a:ext>
            </a:extLst>
          </p:cNvPr>
          <p:cNvSpPr txBox="1"/>
          <p:nvPr/>
        </p:nvSpPr>
        <p:spPr>
          <a:xfrm>
            <a:off x="7482097" y="3484591"/>
            <a:ext cx="903132" cy="341632"/>
          </a:xfrm>
          <a:prstGeom prst="rect">
            <a:avLst/>
          </a:prstGeom>
          <a:solidFill>
            <a:schemeClr val="tx1">
              <a:lumMod val="40000"/>
              <a:lumOff val="60000"/>
            </a:schemeClr>
          </a:solidFill>
        </p:spPr>
        <p:txBody>
          <a:bodyPr wrap="none" rtlCol="0">
            <a:spAutoFit/>
          </a:bodyPr>
          <a:lstStyle/>
          <a:p>
            <a:r>
              <a:rPr lang="en-US" dirty="0">
                <a:solidFill>
                  <a:schemeClr val="tx2"/>
                </a:solidFill>
              </a:rPr>
              <a:t>Tree rat</a:t>
            </a:r>
          </a:p>
        </p:txBody>
      </p:sp>
      <p:pic>
        <p:nvPicPr>
          <p:cNvPr id="15" name="Audio 14">
            <a:hlinkClick r:id="" action="ppaction://media"/>
            <a:extLst>
              <a:ext uri="{FF2B5EF4-FFF2-40B4-BE49-F238E27FC236}">
                <a16:creationId xmlns:a16="http://schemas.microsoft.com/office/drawing/2014/main" id="{907D3022-D95C-6121-1268-C30C31BD4CF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5420927" y="4005785"/>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3297"/>
    </mc:Choice>
    <mc:Fallback xmlns="">
      <p:transition spd="slow" advTm="103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anufacturing">
            <a:extLst>
              <a:ext uri="{FF2B5EF4-FFF2-40B4-BE49-F238E27FC236}">
                <a16:creationId xmlns:a16="http://schemas.microsoft.com/office/drawing/2014/main" id="{C5873E0C-8542-4959-8B27-0D111A4FF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571" y="4588483"/>
            <a:ext cx="5796793" cy="21647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6AF19B-3EFB-4053-9089-62875EFB6391}"/>
              </a:ext>
            </a:extLst>
          </p:cNvPr>
          <p:cNvSpPr txBox="1">
            <a:spLocks noGrp="1"/>
          </p:cNvSpPr>
          <p:nvPr>
            <p:ph type="title"/>
          </p:nvPr>
        </p:nvSpPr>
        <p:spPr/>
        <p:txBody>
          <a:bodyPr/>
          <a:lstStyle/>
          <a:p>
            <a:pPr lvl="0"/>
            <a:r>
              <a:rPr lang="en-US" dirty="0"/>
              <a:t>D4a:  Possible Root Causes</a:t>
            </a:r>
          </a:p>
        </p:txBody>
      </p:sp>
      <p:sp>
        <p:nvSpPr>
          <p:cNvPr id="3" name="Content Placeholder 2">
            <a:extLst>
              <a:ext uri="{FF2B5EF4-FFF2-40B4-BE49-F238E27FC236}">
                <a16:creationId xmlns:a16="http://schemas.microsoft.com/office/drawing/2014/main" id="{978B9F3F-2E67-421D-BD99-C771979FAFB7}"/>
              </a:ext>
            </a:extLst>
          </p:cNvPr>
          <p:cNvSpPr txBox="1">
            <a:spLocks noGrp="1"/>
          </p:cNvSpPr>
          <p:nvPr>
            <p:ph type="body" idx="4294967295"/>
          </p:nvPr>
        </p:nvSpPr>
        <p:spPr>
          <a:xfrm>
            <a:off x="0" y="1250950"/>
            <a:ext cx="7886700" cy="3365500"/>
          </a:xfrm>
        </p:spPr>
        <p:txBody>
          <a:bodyPr>
            <a:normAutofit fontScale="92500" lnSpcReduction="10000"/>
          </a:bodyPr>
          <a:lstStyle/>
          <a:p>
            <a:pPr>
              <a:spcBef>
                <a:spcPts val="751"/>
              </a:spcBef>
              <a:buFont typeface="Arial" pitchFamily="32"/>
              <a:buChar char="•"/>
            </a:pPr>
            <a:r>
              <a:rPr lang="en-US" sz="1800" dirty="0"/>
              <a:t>Especially in a Manufacturing environment, performing separate 5-Why exercise on the below is a best practice (and easier than leaving them mixed together):</a:t>
            </a:r>
            <a:br>
              <a:rPr lang="en-US" sz="1800" dirty="0"/>
            </a:br>
            <a:endParaRPr lang="en-US" sz="1700" dirty="0"/>
          </a:p>
          <a:p>
            <a:pPr lvl="1">
              <a:spcBef>
                <a:spcPts val="374"/>
              </a:spcBef>
              <a:buFont typeface="Arial" pitchFamily="32"/>
              <a:buChar char="•"/>
            </a:pPr>
            <a:r>
              <a:rPr lang="en-US" sz="1800" u="sng" dirty="0"/>
              <a:t>Occurrence</a:t>
            </a:r>
            <a:r>
              <a:rPr lang="en-US" sz="1800" dirty="0"/>
              <a:t>:  Why did the problem occur?</a:t>
            </a:r>
            <a:br>
              <a:rPr lang="en-US" sz="1800" dirty="0"/>
            </a:br>
            <a:endParaRPr lang="en-US" sz="1800" dirty="0"/>
          </a:p>
          <a:p>
            <a:pPr lvl="1">
              <a:spcBef>
                <a:spcPts val="374"/>
              </a:spcBef>
              <a:buFont typeface="Arial" pitchFamily="32"/>
              <a:buChar char="•"/>
            </a:pPr>
            <a:r>
              <a:rPr lang="en-US" sz="1800" u="sng" dirty="0"/>
              <a:t>(lack of) Detection</a:t>
            </a:r>
            <a:r>
              <a:rPr lang="en-US" sz="1800" dirty="0"/>
              <a:t>:  Why wasn’t it spotted (through inspection) and filtered out before shipping to NG?</a:t>
            </a:r>
            <a:br>
              <a:rPr lang="en-US" sz="1800" dirty="0"/>
            </a:br>
            <a:endParaRPr lang="en-US" sz="1800" dirty="0"/>
          </a:p>
          <a:p>
            <a:pPr lvl="1">
              <a:spcBef>
                <a:spcPts val="374"/>
              </a:spcBef>
              <a:buFont typeface="Arial" pitchFamily="32"/>
              <a:buChar char="•"/>
            </a:pPr>
            <a:r>
              <a:rPr lang="en-US" sz="1800" u="sng" dirty="0"/>
              <a:t>Systems</a:t>
            </a:r>
            <a:r>
              <a:rPr lang="en-US" sz="1800" dirty="0"/>
              <a:t>:  What’s missing from your Quality Management System and Operating System that allowed this problem to occur?</a:t>
            </a:r>
            <a:br>
              <a:rPr lang="en-US" sz="1800" dirty="0"/>
            </a:br>
            <a:endParaRPr lang="en-US" sz="1800" i="1" dirty="0"/>
          </a:p>
          <a:p>
            <a:pPr>
              <a:spcBef>
                <a:spcPts val="751"/>
              </a:spcBef>
              <a:buFont typeface="Arial" pitchFamily="32"/>
              <a:buChar char="•"/>
            </a:pPr>
            <a:r>
              <a:rPr lang="en-US" sz="1800" i="1" dirty="0"/>
              <a:t>A failure in each of these is necessary for an incident or problem to have gotten out to us.</a:t>
            </a:r>
          </a:p>
        </p:txBody>
      </p:sp>
      <p:sp>
        <p:nvSpPr>
          <p:cNvPr id="5" name="TextBox 4">
            <a:extLst>
              <a:ext uri="{FF2B5EF4-FFF2-40B4-BE49-F238E27FC236}">
                <a16:creationId xmlns:a16="http://schemas.microsoft.com/office/drawing/2014/main" id="{E6D08643-C36F-D9EE-8E0D-2307FD735DC5}"/>
              </a:ext>
            </a:extLst>
          </p:cNvPr>
          <p:cNvSpPr/>
          <p:nvPr/>
        </p:nvSpPr>
        <p:spPr>
          <a:xfrm>
            <a:off x="0" y="6356319"/>
            <a:ext cx="9034879" cy="39690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67500" tIns="33750" rIns="67500" bIns="33750" anchor="t" anchorCtr="0" compatLnSpc="0">
            <a:spAutoFit/>
          </a:bodyPr>
          <a:lstStyle/>
          <a:p>
            <a:pPr marL="0" marR="0" lvl="0" indent="0" algn="ctr" defTabSz="41147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Calibri" pitchFamily="18"/>
                <a:ea typeface="Microsoft YaHei" pitchFamily="2"/>
                <a:cs typeface="Arial" pitchFamily="2"/>
              </a:rPr>
              <a:t>3 is not a magic number-other failures might have also been necessary.</a:t>
            </a:r>
          </a:p>
        </p:txBody>
      </p:sp>
      <p:pic>
        <p:nvPicPr>
          <p:cNvPr id="15" name="Audio 14">
            <a:hlinkClick r:id="" action="ppaction://media"/>
            <a:extLst>
              <a:ext uri="{FF2B5EF4-FFF2-40B4-BE49-F238E27FC236}">
                <a16:creationId xmlns:a16="http://schemas.microsoft.com/office/drawing/2014/main" id="{E0D8EDAE-CB58-DFA0-026F-50DC56AE09B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2652"/>
    </mc:Choice>
    <mc:Fallback xmlns="">
      <p:transition spd="slow" advTm="11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232784F-9C64-F0E3-4CA7-C3723C46C6AB}"/>
              </a:ext>
            </a:extLst>
          </p:cNvPr>
          <p:cNvGrpSpPr/>
          <p:nvPr/>
        </p:nvGrpSpPr>
        <p:grpSpPr>
          <a:xfrm>
            <a:off x="891938" y="2553295"/>
            <a:ext cx="7360121" cy="1995381"/>
            <a:chOff x="832785" y="3298450"/>
            <a:chExt cx="7360121" cy="1995381"/>
          </a:xfrm>
        </p:grpSpPr>
        <p:pic>
          <p:nvPicPr>
            <p:cNvPr id="10242" name="Picture 2" descr="Positioning for Possibilities - Context | AB">
              <a:extLst>
                <a:ext uri="{FF2B5EF4-FFF2-40B4-BE49-F238E27FC236}">
                  <a16:creationId xmlns:a16="http://schemas.microsoft.com/office/drawing/2014/main" id="{32468918-1F98-45A2-B1E0-E3B0FCC866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54"/>
            <a:stretch/>
          </p:blipFill>
          <p:spPr bwMode="auto">
            <a:xfrm>
              <a:off x="832785" y="3498661"/>
              <a:ext cx="2476241" cy="159495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3 Things You Might Not Consider Before Choosing a College (But Should) –  Niche Blog">
              <a:extLst>
                <a:ext uri="{FF2B5EF4-FFF2-40B4-BE49-F238E27FC236}">
                  <a16:creationId xmlns:a16="http://schemas.microsoft.com/office/drawing/2014/main" id="{6ED3936D-173E-4AF2-B287-71368390A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710" y="3538506"/>
              <a:ext cx="2290196" cy="151526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reate choices, make choices — Gordon Brander">
              <a:extLst>
                <a:ext uri="{FF2B5EF4-FFF2-40B4-BE49-F238E27FC236}">
                  <a16:creationId xmlns:a16="http://schemas.microsoft.com/office/drawing/2014/main" id="{57F6E06F-DA17-4DFE-92FC-23AFD01CEF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6079" y="3298450"/>
              <a:ext cx="2793533" cy="19953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83A1C4E3-CC80-4AEF-BD0A-54862ADCD635}"/>
              </a:ext>
            </a:extLst>
          </p:cNvPr>
          <p:cNvSpPr txBox="1">
            <a:spLocks noGrp="1"/>
          </p:cNvSpPr>
          <p:nvPr>
            <p:ph type="title"/>
          </p:nvPr>
        </p:nvSpPr>
        <p:spPr/>
        <p:txBody>
          <a:bodyPr>
            <a:normAutofit fontScale="90000"/>
          </a:bodyPr>
          <a:lstStyle/>
          <a:p>
            <a:pPr lvl="0"/>
            <a:r>
              <a:rPr lang="en-US" sz="3200" dirty="0"/>
              <a:t>D4b:  Root Cause Analysis (RCA): </a:t>
            </a:r>
            <a:br>
              <a:rPr lang="en-US" sz="3200" dirty="0"/>
            </a:br>
            <a:r>
              <a:rPr lang="en-US" sz="3200" dirty="0"/>
              <a:t>why did the failure(s) in D4a occur?</a:t>
            </a:r>
          </a:p>
        </p:txBody>
      </p:sp>
      <p:sp>
        <p:nvSpPr>
          <p:cNvPr id="3" name="Content Placeholder 2">
            <a:extLst>
              <a:ext uri="{FF2B5EF4-FFF2-40B4-BE49-F238E27FC236}">
                <a16:creationId xmlns:a16="http://schemas.microsoft.com/office/drawing/2014/main" id="{C274C50E-DE3D-4415-AEEE-4281DCB7160C}"/>
              </a:ext>
            </a:extLst>
          </p:cNvPr>
          <p:cNvSpPr txBox="1">
            <a:spLocks noGrp="1"/>
          </p:cNvSpPr>
          <p:nvPr>
            <p:ph type="body" idx="4294967295"/>
          </p:nvPr>
        </p:nvSpPr>
        <p:spPr>
          <a:xfrm>
            <a:off x="0" y="1181100"/>
            <a:ext cx="8594725" cy="5535613"/>
          </a:xfrm>
        </p:spPr>
        <p:txBody>
          <a:bodyPr>
            <a:normAutofit/>
          </a:bodyPr>
          <a:lstStyle/>
          <a:p>
            <a:pPr>
              <a:spcBef>
                <a:spcPts val="751"/>
              </a:spcBef>
              <a:buFont typeface="Arial" pitchFamily="32"/>
              <a:buChar char="•"/>
            </a:pPr>
            <a:r>
              <a:rPr lang="en-US" sz="1800" dirty="0"/>
              <a:t>RCA is done in two phases:</a:t>
            </a:r>
          </a:p>
          <a:p>
            <a:pPr lvl="1">
              <a:spcBef>
                <a:spcPts val="374"/>
              </a:spcBef>
              <a:buFont typeface="Arial" pitchFamily="32"/>
              <a:buChar char="•"/>
            </a:pPr>
            <a:r>
              <a:rPr lang="en-US" sz="1800" dirty="0"/>
              <a:t>An opening phase where you come up with possible root causes, and</a:t>
            </a:r>
          </a:p>
          <a:p>
            <a:pPr lvl="1">
              <a:spcBef>
                <a:spcPts val="374"/>
              </a:spcBef>
              <a:buFont typeface="Arial" pitchFamily="32"/>
              <a:buChar char="•"/>
            </a:pPr>
            <a:r>
              <a:rPr lang="en-US" sz="1800" dirty="0"/>
              <a:t>A closing phase where the most likely possibilities are tested to either prove (confirm) or disprove them </a:t>
            </a:r>
            <a:r>
              <a:rPr lang="en-US" sz="1800" u="sng" dirty="0"/>
              <a:t>with data</a:t>
            </a:r>
            <a:r>
              <a:rPr lang="en-US" sz="1800" dirty="0"/>
              <a:t>.</a:t>
            </a:r>
          </a:p>
          <a:p>
            <a:pPr lvl="1">
              <a:spcBef>
                <a:spcPts val="374"/>
              </a:spcBef>
              <a:buFont typeface="Arial" pitchFamily="32"/>
              <a:buChar char="•"/>
            </a:pPr>
            <a:endParaRPr lang="en-US" sz="1800" dirty="0"/>
          </a:p>
          <a:p>
            <a:pPr lvl="0">
              <a:buNone/>
            </a:pPr>
            <a:endParaRPr lang="en-US" sz="1800" dirty="0"/>
          </a:p>
          <a:p>
            <a:pPr lvl="0">
              <a:buNone/>
            </a:pPr>
            <a:endParaRPr lang="en-US" sz="1800" dirty="0"/>
          </a:p>
          <a:p>
            <a:pPr lvl="0">
              <a:buNone/>
            </a:pPr>
            <a:endParaRPr lang="en-US" sz="1800" dirty="0"/>
          </a:p>
          <a:p>
            <a:pPr lvl="0">
              <a:buNone/>
            </a:pPr>
            <a:endParaRPr lang="en-US" sz="1800" dirty="0"/>
          </a:p>
          <a:p>
            <a:pPr lvl="0">
              <a:buNone/>
            </a:pPr>
            <a:endParaRPr lang="en-US" sz="1800" dirty="0"/>
          </a:p>
          <a:p>
            <a:pPr>
              <a:spcBef>
                <a:spcPts val="751"/>
              </a:spcBef>
              <a:buFont typeface="Arial" pitchFamily="32"/>
              <a:buChar char="•"/>
            </a:pPr>
            <a:r>
              <a:rPr lang="en-US" sz="1800" dirty="0"/>
              <a:t>There are two tools commonly used in the opening phase:</a:t>
            </a:r>
          </a:p>
          <a:p>
            <a:pPr lvl="1">
              <a:spcBef>
                <a:spcPts val="374"/>
              </a:spcBef>
              <a:buFont typeface="Arial" pitchFamily="32"/>
              <a:buChar char="•"/>
            </a:pPr>
            <a:r>
              <a:rPr lang="en-US" sz="1800" dirty="0"/>
              <a:t>5-Why analysis (consider using the 2X5 or 3X5 Why variations shown in a future slide)</a:t>
            </a:r>
          </a:p>
          <a:p>
            <a:pPr lvl="1">
              <a:spcBef>
                <a:spcPts val="374"/>
              </a:spcBef>
              <a:buFont typeface="Arial" pitchFamily="32"/>
              <a:buChar char="•"/>
            </a:pPr>
            <a:r>
              <a:rPr lang="en-US" sz="1800" dirty="0"/>
              <a:t>Fishbone Diagram (or Ishikawa)</a:t>
            </a:r>
            <a:br>
              <a:rPr lang="en-US" sz="1800" dirty="0"/>
            </a:br>
            <a:endParaRPr lang="en-US" sz="1800" dirty="0"/>
          </a:p>
          <a:p>
            <a:pPr lvl="1">
              <a:spcBef>
                <a:spcPts val="374"/>
              </a:spcBef>
              <a:buFont typeface="Arial" pitchFamily="32"/>
              <a:buChar char="•"/>
            </a:pPr>
            <a:r>
              <a:rPr lang="en-US" sz="1800" i="1" dirty="0"/>
              <a:t>Either works, if you show both, you must explain how they are related.</a:t>
            </a:r>
          </a:p>
        </p:txBody>
      </p:sp>
      <p:pic>
        <p:nvPicPr>
          <p:cNvPr id="7" name="Audio 6">
            <a:hlinkClick r:id="" action="ppaction://media"/>
            <a:extLst>
              <a:ext uri="{FF2B5EF4-FFF2-40B4-BE49-F238E27FC236}">
                <a16:creationId xmlns:a16="http://schemas.microsoft.com/office/drawing/2014/main" id="{2F95F8CC-6932-DC8A-06BD-1FFD5E3F297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7540"/>
    </mc:Choice>
    <mc:Fallback xmlns="">
      <p:transition spd="slow" advTm="10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Why does my compressor run constantly?">
            <a:extLst>
              <a:ext uri="{FF2B5EF4-FFF2-40B4-BE49-F238E27FC236}">
                <a16:creationId xmlns:a16="http://schemas.microsoft.com/office/drawing/2014/main" id="{8F3AEB3F-E263-3EFF-0B7F-64C9AAFFF1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6045" y="1925346"/>
            <a:ext cx="1481153" cy="1186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a:extLst>
              <a:ext uri="{FF2B5EF4-FFF2-40B4-BE49-F238E27FC236}">
                <a16:creationId xmlns:a16="http://schemas.microsoft.com/office/drawing/2014/main" id="{B7166A18-029D-4176-B81F-48BD998FD8C2}"/>
              </a:ext>
            </a:extLst>
          </p:cNvPr>
          <p:cNvSpPr/>
          <p:nvPr/>
        </p:nvSpPr>
        <p:spPr>
          <a:xfrm>
            <a:off x="446562" y="1264779"/>
            <a:ext cx="5776683" cy="141669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3750" rIns="67500" bIns="33750" anchor="t" anchorCtr="0" compatLnSpc="0">
            <a:noAutofit/>
          </a:bodyPr>
          <a:lstStyle/>
          <a:p>
            <a:pPr marL="270">
              <a:spcBef>
                <a:spcPts val="374"/>
              </a:spcBef>
              <a:buClr>
                <a:srgbClr val="0000FF"/>
              </a:buClr>
              <a:buSzPct val="45000"/>
              <a:tabLst>
                <a:tab pos="939329" algn="l"/>
                <a:tab pos="1625130" algn="l"/>
                <a:tab pos="2310930" algn="l"/>
                <a:tab pos="2996730" algn="l"/>
                <a:tab pos="3682530" algn="l"/>
                <a:tab pos="4368329" algn="l"/>
                <a:tab pos="5054130" algn="l"/>
                <a:tab pos="5739930" algn="l"/>
                <a:tab pos="6425730" algn="l"/>
                <a:tab pos="7111530" algn="l"/>
                <a:tab pos="7797330" algn="l"/>
              </a:tabLst>
            </a:pPr>
            <a:r>
              <a:rPr lang="en-US" sz="2400" b="1" dirty="0">
                <a:solidFill>
                  <a:srgbClr val="FF0000"/>
                </a:solidFill>
                <a:latin typeface="Calibri" pitchFamily="18"/>
                <a:ea typeface="Microsoft YaHei" pitchFamily="1"/>
                <a:cs typeface="Geneva" pitchFamily="2"/>
              </a:rPr>
              <a:t>An employee slipped and fell in the factory</a:t>
            </a:r>
          </a:p>
        </p:txBody>
      </p:sp>
      <p:sp>
        <p:nvSpPr>
          <p:cNvPr id="8" name="Rectangle 7">
            <a:extLst>
              <a:ext uri="{FF2B5EF4-FFF2-40B4-BE49-F238E27FC236}">
                <a16:creationId xmlns:a16="http://schemas.microsoft.com/office/drawing/2014/main" id="{22F1F5B6-38F2-4450-928B-076AB75CB5BD}"/>
              </a:ext>
            </a:extLst>
          </p:cNvPr>
          <p:cNvSpPr/>
          <p:nvPr/>
        </p:nvSpPr>
        <p:spPr>
          <a:xfrm>
            <a:off x="572459" y="3431711"/>
            <a:ext cx="5467614" cy="2194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5100" rIns="67500" bIns="35100" anchor="t" anchorCtr="0" compatLnSpc="0">
            <a:spAutoFit/>
          </a:bodyPr>
          <a:lstStyle/>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600" dirty="0">
                <a:solidFill>
                  <a:srgbClr val="000000"/>
                </a:solidFill>
                <a:latin typeface="+mj-lt"/>
                <a:ea typeface="Microsoft YaHei" pitchFamily="2"/>
                <a:cs typeface="Geneva" pitchFamily="2"/>
              </a:rPr>
              <a:t>1. Why? – There was oil on the floor.</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600" dirty="0">
                <a:solidFill>
                  <a:srgbClr val="000000"/>
                </a:solidFill>
                <a:latin typeface="+mj-lt"/>
                <a:ea typeface="Microsoft YaHei" pitchFamily="2"/>
                <a:cs typeface="Geneva" pitchFamily="2"/>
              </a:rPr>
              <a:t>2. Why? – The machine in that cell was leaking oil.</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600" dirty="0">
                <a:solidFill>
                  <a:srgbClr val="000000"/>
                </a:solidFill>
                <a:latin typeface="+mj-lt"/>
                <a:ea typeface="Microsoft YaHei" pitchFamily="2"/>
                <a:cs typeface="Geneva" pitchFamily="2"/>
              </a:rPr>
              <a:t>3. Why? – A pressure fitting on the machine failed.</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600" dirty="0">
                <a:solidFill>
                  <a:srgbClr val="000000"/>
                </a:solidFill>
                <a:latin typeface="+mj-lt"/>
                <a:ea typeface="Microsoft YaHei" pitchFamily="2"/>
                <a:cs typeface="Geneva" pitchFamily="2"/>
              </a:rPr>
              <a:t>4. Why? – Inspection of hoses and fittings is not part </a:t>
            </a:r>
            <a:br>
              <a:rPr lang="en-US" sz="1600" dirty="0">
                <a:solidFill>
                  <a:srgbClr val="000000"/>
                </a:solidFill>
                <a:latin typeface="+mj-lt"/>
                <a:ea typeface="Microsoft YaHei" pitchFamily="2"/>
                <a:cs typeface="Geneva" pitchFamily="2"/>
              </a:rPr>
            </a:br>
            <a:r>
              <a:rPr lang="en-US" sz="1600" dirty="0">
                <a:solidFill>
                  <a:srgbClr val="000000"/>
                </a:solidFill>
                <a:latin typeface="+mj-lt"/>
                <a:ea typeface="Microsoft YaHei" pitchFamily="2"/>
                <a:cs typeface="Geneva" pitchFamily="2"/>
              </a:rPr>
              <a:t>                 of the preventive maintenance (PM) schedule.</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600" dirty="0">
                <a:solidFill>
                  <a:srgbClr val="000000"/>
                </a:solidFill>
                <a:latin typeface="+mj-lt"/>
                <a:ea typeface="Microsoft YaHei" pitchFamily="2"/>
                <a:cs typeface="Geneva" pitchFamily="2"/>
              </a:rPr>
              <a:t>5. Why? – The PM system does not consider Equipment </a:t>
            </a:r>
            <a:br>
              <a:rPr lang="en-US" sz="1600" dirty="0">
                <a:solidFill>
                  <a:srgbClr val="000000"/>
                </a:solidFill>
                <a:latin typeface="+mj-lt"/>
                <a:ea typeface="Microsoft YaHei" pitchFamily="2"/>
                <a:cs typeface="Geneva" pitchFamily="2"/>
              </a:rPr>
            </a:br>
            <a:r>
              <a:rPr lang="en-US" sz="1600" dirty="0">
                <a:solidFill>
                  <a:srgbClr val="000000"/>
                </a:solidFill>
                <a:latin typeface="+mj-lt"/>
                <a:ea typeface="Microsoft YaHei" pitchFamily="2"/>
                <a:cs typeface="Geneva" pitchFamily="2"/>
              </a:rPr>
              <a:t>                 Manufacturer’s recommendations to develop </a:t>
            </a:r>
            <a:br>
              <a:rPr lang="en-US" sz="1600" dirty="0">
                <a:solidFill>
                  <a:srgbClr val="000000"/>
                </a:solidFill>
                <a:latin typeface="+mj-lt"/>
                <a:ea typeface="Microsoft YaHei" pitchFamily="2"/>
                <a:cs typeface="Geneva" pitchFamily="2"/>
              </a:rPr>
            </a:br>
            <a:r>
              <a:rPr lang="en-US" sz="1600" dirty="0">
                <a:solidFill>
                  <a:srgbClr val="000000"/>
                </a:solidFill>
                <a:latin typeface="+mj-lt"/>
                <a:ea typeface="Microsoft YaHei" pitchFamily="2"/>
                <a:cs typeface="Geneva" pitchFamily="2"/>
              </a:rPr>
              <a:t>                 PM schedules.</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600" dirty="0">
                <a:solidFill>
                  <a:srgbClr val="000000"/>
                </a:solidFill>
                <a:latin typeface="+mj-lt"/>
                <a:ea typeface="Microsoft YaHei" pitchFamily="2"/>
                <a:cs typeface="Geneva" pitchFamily="2"/>
              </a:rPr>
              <a:t>6. Why?- There’s no requirement to do so.</a:t>
            </a:r>
          </a:p>
        </p:txBody>
      </p:sp>
      <p:sp>
        <p:nvSpPr>
          <p:cNvPr id="9" name="Rectangle 8">
            <a:extLst>
              <a:ext uri="{FF2B5EF4-FFF2-40B4-BE49-F238E27FC236}">
                <a16:creationId xmlns:a16="http://schemas.microsoft.com/office/drawing/2014/main" id="{E77F0D21-A406-4E98-BE18-BCB3E6F3CBCB}"/>
              </a:ext>
            </a:extLst>
          </p:cNvPr>
          <p:cNvSpPr/>
          <p:nvPr/>
        </p:nvSpPr>
        <p:spPr>
          <a:xfrm>
            <a:off x="195070" y="6168036"/>
            <a:ext cx="8614890" cy="4935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269A"/>
          </a:solidFill>
          <a:ln>
            <a:noFill/>
            <a:prstDash val="solid"/>
          </a:ln>
        </p:spPr>
        <p:txBody>
          <a:bodyPr vert="horz" wrap="square" lIns="67500" tIns="35100" rIns="67500" bIns="35100" anchor="t" anchorCtr="0" compatLnSpc="0">
            <a:spAutoFit/>
          </a:bodyPr>
          <a:lstStyle/>
          <a:p>
            <a:pPr algn="ct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350" b="1" i="1" dirty="0">
                <a:solidFill>
                  <a:schemeClr val="bg1"/>
                </a:solidFill>
                <a:latin typeface="Calibri" pitchFamily="18"/>
                <a:ea typeface="Microsoft YaHei" pitchFamily="2"/>
                <a:cs typeface="Geneva" pitchFamily="2"/>
              </a:rPr>
              <a:t>Don’t stop with “Because we don’t have enough people, money, time…” – those are facts of life.</a:t>
            </a:r>
          </a:p>
          <a:p>
            <a:pPr algn="ct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350" b="1" i="1" dirty="0">
                <a:solidFill>
                  <a:schemeClr val="bg1"/>
                </a:solidFill>
                <a:latin typeface="Calibri" pitchFamily="18"/>
                <a:ea typeface="Microsoft YaHei" pitchFamily="2"/>
                <a:cs typeface="Geneva" pitchFamily="2"/>
              </a:rPr>
              <a:t>Solve the problem with the people, money, time you DO HAVE.</a:t>
            </a:r>
          </a:p>
        </p:txBody>
      </p:sp>
      <p:pic>
        <p:nvPicPr>
          <p:cNvPr id="11266" name="Picture 2" descr="Spill Response | Environmental Professional Services &amp; Water and Wastewater  Systems">
            <a:extLst>
              <a:ext uri="{FF2B5EF4-FFF2-40B4-BE49-F238E27FC236}">
                <a16:creationId xmlns:a16="http://schemas.microsoft.com/office/drawing/2014/main" id="{CD7AB99C-10E6-4143-9D96-8A80883272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964" y="1943159"/>
            <a:ext cx="1191639" cy="11863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5AAA55E-DDBB-4AD7-A103-E8356B101471}"/>
              </a:ext>
            </a:extLst>
          </p:cNvPr>
          <p:cNvSpPr txBox="1"/>
          <p:nvPr/>
        </p:nvSpPr>
        <p:spPr>
          <a:xfrm>
            <a:off x="2050962" y="2201758"/>
            <a:ext cx="513282" cy="307777"/>
          </a:xfrm>
          <a:prstGeom prst="rect">
            <a:avLst/>
          </a:prstGeom>
          <a:noFill/>
        </p:spPr>
        <p:txBody>
          <a:bodyPr wrap="none" rtlCol="0">
            <a:spAutoFit/>
          </a:bodyPr>
          <a:lstStyle/>
          <a:p>
            <a:r>
              <a:rPr lang="en-US" sz="1400" dirty="0">
                <a:solidFill>
                  <a:schemeClr val="tx2"/>
                </a:solidFill>
              </a:rPr>
              <a:t>D4a</a:t>
            </a:r>
          </a:p>
        </p:txBody>
      </p:sp>
      <p:cxnSp>
        <p:nvCxnSpPr>
          <p:cNvPr id="12" name="Straight Arrow Connector 11">
            <a:extLst>
              <a:ext uri="{FF2B5EF4-FFF2-40B4-BE49-F238E27FC236}">
                <a16:creationId xmlns:a16="http://schemas.microsoft.com/office/drawing/2014/main" id="{67047733-DAD8-4F39-894E-3D0A34BB0578}"/>
              </a:ext>
            </a:extLst>
          </p:cNvPr>
          <p:cNvCxnSpPr>
            <a:stCxn id="10" idx="1"/>
          </p:cNvCxnSpPr>
          <p:nvPr/>
        </p:nvCxnSpPr>
        <p:spPr>
          <a:xfrm flipH="1" flipV="1">
            <a:off x="1636082" y="2355646"/>
            <a:ext cx="41488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600F54-93FD-4A0C-9BAA-20D853524AB2}"/>
              </a:ext>
            </a:extLst>
          </p:cNvPr>
          <p:cNvCxnSpPr>
            <a:cxnSpLocks/>
            <a:stCxn id="10" idx="3"/>
          </p:cNvCxnSpPr>
          <p:nvPr/>
        </p:nvCxnSpPr>
        <p:spPr>
          <a:xfrm>
            <a:off x="2564244" y="2355647"/>
            <a:ext cx="466764" cy="76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EFD6F580-ACF1-4667-9761-DCF01F724575}"/>
              </a:ext>
            </a:extLst>
          </p:cNvPr>
          <p:cNvSpPr/>
          <p:nvPr/>
        </p:nvSpPr>
        <p:spPr>
          <a:xfrm>
            <a:off x="2970919" y="1828898"/>
            <a:ext cx="1469030" cy="141669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298CD3F-F109-443E-B44C-1603CA5F6DF9}"/>
              </a:ext>
            </a:extLst>
          </p:cNvPr>
          <p:cNvSpPr/>
          <p:nvPr/>
        </p:nvSpPr>
        <p:spPr>
          <a:xfrm>
            <a:off x="1146739" y="1875483"/>
            <a:ext cx="1284636" cy="12331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393E7FF-ABF9-2D05-0E12-0D35179486DD}"/>
              </a:ext>
            </a:extLst>
          </p:cNvPr>
          <p:cNvSpPr txBox="1"/>
          <p:nvPr/>
        </p:nvSpPr>
        <p:spPr>
          <a:xfrm>
            <a:off x="6535179" y="1400385"/>
            <a:ext cx="2592198" cy="3477875"/>
          </a:xfrm>
          <a:prstGeom prst="rect">
            <a:avLst/>
          </a:prstGeom>
          <a:noFill/>
        </p:spPr>
        <p:txBody>
          <a:bodyPr wrap="square" rtlCol="0">
            <a:spAutoFit/>
          </a:bodyPr>
          <a:lstStyle/>
          <a:p>
            <a:r>
              <a:rPr lang="en-US" sz="2800" b="1" dirty="0">
                <a:solidFill>
                  <a:schemeClr val="accent4">
                    <a:lumMod val="60000"/>
                    <a:lumOff val="40000"/>
                  </a:schemeClr>
                </a:solidFill>
              </a:rPr>
              <a:t>Prove it!</a:t>
            </a:r>
          </a:p>
          <a:p>
            <a:pPr marL="285750" indent="-285750">
              <a:buFont typeface="Arial" panose="020B0604020202020204" pitchFamily="34" charset="0"/>
              <a:buChar char="•"/>
            </a:pPr>
            <a:r>
              <a:rPr lang="en-US" sz="1600" dirty="0">
                <a:solidFill>
                  <a:schemeClr val="tx2"/>
                </a:solidFill>
              </a:rPr>
              <a:t>Walk the 5-Why’s backwards saying “because” or “causes”</a:t>
            </a:r>
          </a:p>
          <a:p>
            <a:pPr marL="285750" indent="-285750">
              <a:buFont typeface="Arial" panose="020B0604020202020204" pitchFamily="34" charset="0"/>
              <a:buChar char="•"/>
            </a:pPr>
            <a:r>
              <a:rPr lang="en-US" sz="1600" dirty="0">
                <a:solidFill>
                  <a:schemeClr val="tx2"/>
                </a:solidFill>
              </a:rPr>
              <a:t>Look for branches (contribute to or allow, but don’t cause)</a:t>
            </a:r>
          </a:p>
          <a:p>
            <a:pPr marL="285750" indent="-285750">
              <a:buFont typeface="Arial" panose="020B0604020202020204" pitchFamily="34" charset="0"/>
              <a:buChar char="•"/>
            </a:pPr>
            <a:r>
              <a:rPr lang="en-US" sz="1600" dirty="0">
                <a:solidFill>
                  <a:schemeClr val="tx2"/>
                </a:solidFill>
              </a:rPr>
              <a:t>If you get too many, use a fishbone (or failure tree) to organize</a:t>
            </a:r>
          </a:p>
          <a:p>
            <a:pPr marL="285750" indent="-285750">
              <a:buFont typeface="Arial" panose="020B0604020202020204" pitchFamily="34" charset="0"/>
              <a:buChar char="•"/>
            </a:pPr>
            <a:r>
              <a:rPr lang="en-US" sz="1600" dirty="0">
                <a:solidFill>
                  <a:schemeClr val="tx2"/>
                </a:solidFill>
              </a:rPr>
              <a:t>Don’t include 5-why and fishbones with the same information! </a:t>
            </a:r>
            <a:endParaRPr lang="en-US" sz="1800" dirty="0">
              <a:solidFill>
                <a:schemeClr val="tx2"/>
              </a:solidFill>
            </a:endParaRPr>
          </a:p>
        </p:txBody>
      </p:sp>
      <p:cxnSp>
        <p:nvCxnSpPr>
          <p:cNvPr id="6" name="Straight Connector 5">
            <a:extLst>
              <a:ext uri="{FF2B5EF4-FFF2-40B4-BE49-F238E27FC236}">
                <a16:creationId xmlns:a16="http://schemas.microsoft.com/office/drawing/2014/main" id="{91BD5895-4E35-704F-DC72-5CBBFFBC0F72}"/>
              </a:ext>
            </a:extLst>
          </p:cNvPr>
          <p:cNvCxnSpPr>
            <a:cxnSpLocks/>
          </p:cNvCxnSpPr>
          <p:nvPr/>
        </p:nvCxnSpPr>
        <p:spPr>
          <a:xfrm>
            <a:off x="6446748" y="1083076"/>
            <a:ext cx="0" cy="4770302"/>
          </a:xfrm>
          <a:prstGeom prst="line">
            <a:avLst/>
          </a:prstGeom>
        </p:spPr>
        <p:style>
          <a:lnRef idx="3">
            <a:schemeClr val="accent1"/>
          </a:lnRef>
          <a:fillRef idx="0">
            <a:schemeClr val="accent1"/>
          </a:fillRef>
          <a:effectRef idx="2">
            <a:schemeClr val="accent1"/>
          </a:effectRef>
          <a:fontRef idx="minor">
            <a:schemeClr val="tx1"/>
          </a:fontRef>
        </p:style>
      </p:cxnSp>
      <p:sp>
        <p:nvSpPr>
          <p:cNvPr id="5" name="Title 4">
            <a:extLst>
              <a:ext uri="{FF2B5EF4-FFF2-40B4-BE49-F238E27FC236}">
                <a16:creationId xmlns:a16="http://schemas.microsoft.com/office/drawing/2014/main" id="{199727F2-DF7B-A082-5F44-8430165DAA54}"/>
              </a:ext>
            </a:extLst>
          </p:cNvPr>
          <p:cNvSpPr>
            <a:spLocks noGrp="1"/>
          </p:cNvSpPr>
          <p:nvPr>
            <p:ph type="title"/>
          </p:nvPr>
        </p:nvSpPr>
        <p:spPr>
          <a:xfrm>
            <a:off x="126654" y="4536"/>
            <a:ext cx="7279933" cy="921715"/>
          </a:xfrm>
        </p:spPr>
        <p:txBody>
          <a:bodyPr/>
          <a:lstStyle/>
          <a:p>
            <a:r>
              <a:rPr lang="en-US" sz="2400" dirty="0">
                <a:solidFill>
                  <a:schemeClr val="tx1">
                    <a:lumMod val="75000"/>
                  </a:schemeClr>
                </a:solidFill>
                <a:latin typeface="Arial" pitchFamily="34"/>
                <a:ea typeface="Microsoft YaHei" pitchFamily="1"/>
                <a:cs typeface="Geneva" pitchFamily="2"/>
              </a:rPr>
              <a:t>D4b: Example </a:t>
            </a:r>
            <a:r>
              <a:rPr lang="en-US" sz="2700" b="1" dirty="0">
                <a:solidFill>
                  <a:schemeClr val="tx1">
                    <a:lumMod val="75000"/>
                  </a:schemeClr>
                </a:solidFill>
                <a:latin typeface="Arial" pitchFamily="34"/>
                <a:ea typeface="Microsoft YaHei" pitchFamily="1"/>
                <a:cs typeface="Geneva" pitchFamily="2"/>
              </a:rPr>
              <a:t>5 Why</a:t>
            </a:r>
            <a:r>
              <a:rPr lang="en-US" sz="2700" dirty="0">
                <a:solidFill>
                  <a:schemeClr val="tx1">
                    <a:lumMod val="75000"/>
                  </a:schemeClr>
                </a:solidFill>
                <a:latin typeface="Arial" pitchFamily="34"/>
                <a:ea typeface="Microsoft YaHei" pitchFamily="1"/>
                <a:cs typeface="Geneva" pitchFamily="2"/>
              </a:rPr>
              <a:t> and how to evaluate it</a:t>
            </a:r>
            <a:endParaRPr lang="en-US" dirty="0">
              <a:solidFill>
                <a:schemeClr val="tx1">
                  <a:lumMod val="75000"/>
                </a:schemeClr>
              </a:solidFill>
            </a:endParaRPr>
          </a:p>
        </p:txBody>
      </p:sp>
      <p:pic>
        <p:nvPicPr>
          <p:cNvPr id="11" name="Audio 10">
            <a:hlinkClick r:id="" action="ppaction://media"/>
            <a:extLst>
              <a:ext uri="{FF2B5EF4-FFF2-40B4-BE49-F238E27FC236}">
                <a16:creationId xmlns:a16="http://schemas.microsoft.com/office/drawing/2014/main" id="{E45A6A26-05AB-B3E9-B265-2609F0E4694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90419"/>
    </mc:Choice>
    <mc:Fallback xmlns="">
      <p:transition spd="slow" advTm="19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44747CC-2B7C-48DA-AC14-8F253C5609CA}"/>
              </a:ext>
            </a:extLst>
          </p:cNvPr>
          <p:cNvPicPr>
            <a:picLocks noChangeAspect="1"/>
          </p:cNvPicPr>
          <p:nvPr/>
        </p:nvPicPr>
        <p:blipFill>
          <a:blip r:embed="rId3">
            <a:lum/>
            <a:alphaModFix/>
          </a:blip>
          <a:srcRect/>
          <a:stretch>
            <a:fillRect/>
          </a:stretch>
        </p:blipFill>
        <p:spPr>
          <a:xfrm>
            <a:off x="3604662" y="1479985"/>
            <a:ext cx="5550482" cy="4184031"/>
          </a:xfrm>
          <a:prstGeom prst="rect">
            <a:avLst/>
          </a:prstGeom>
          <a:noFill/>
          <a:ln>
            <a:noFill/>
          </a:ln>
        </p:spPr>
      </p:pic>
      <p:sp>
        <p:nvSpPr>
          <p:cNvPr id="2" name="Title 1">
            <a:extLst>
              <a:ext uri="{FF2B5EF4-FFF2-40B4-BE49-F238E27FC236}">
                <a16:creationId xmlns:a16="http://schemas.microsoft.com/office/drawing/2014/main" id="{84F1C51C-289F-4702-B1BD-8AAD13322090}"/>
              </a:ext>
            </a:extLst>
          </p:cNvPr>
          <p:cNvSpPr txBox="1">
            <a:spLocks noGrp="1"/>
          </p:cNvSpPr>
          <p:nvPr>
            <p:ph type="title"/>
          </p:nvPr>
        </p:nvSpPr>
        <p:spPr>
          <a:xfrm>
            <a:off x="0" y="140681"/>
            <a:ext cx="8012317" cy="921715"/>
          </a:xfrm>
        </p:spPr>
        <p:txBody>
          <a:bodyPr/>
          <a:lstStyle/>
          <a:p>
            <a:pPr lvl="0"/>
            <a:r>
              <a:rPr lang="en-US" sz="3200" dirty="0"/>
              <a:t>D4b: 3 X 5 why’s</a:t>
            </a:r>
          </a:p>
        </p:txBody>
      </p:sp>
      <p:sp>
        <p:nvSpPr>
          <p:cNvPr id="3" name="Content Placeholder 2">
            <a:extLst>
              <a:ext uri="{FF2B5EF4-FFF2-40B4-BE49-F238E27FC236}">
                <a16:creationId xmlns:a16="http://schemas.microsoft.com/office/drawing/2014/main" id="{5286A2C9-4ABE-4FAB-A127-455B06B297BC}"/>
              </a:ext>
            </a:extLst>
          </p:cNvPr>
          <p:cNvSpPr txBox="1">
            <a:spLocks noGrp="1"/>
          </p:cNvSpPr>
          <p:nvPr>
            <p:ph type="body" idx="4294967295"/>
          </p:nvPr>
        </p:nvSpPr>
        <p:spPr>
          <a:xfrm>
            <a:off x="0" y="1123950"/>
            <a:ext cx="3946525" cy="5386388"/>
          </a:xfrm>
        </p:spPr>
        <p:txBody>
          <a:bodyPr>
            <a:noAutofit/>
          </a:bodyPr>
          <a:lstStyle/>
          <a:p>
            <a:pPr>
              <a:spcBef>
                <a:spcPts val="751"/>
              </a:spcBef>
              <a:buFont typeface="Arial" pitchFamily="32"/>
              <a:buChar char="•"/>
            </a:pPr>
            <a:r>
              <a:rPr lang="en-US" sz="1800" dirty="0"/>
              <a:t>5 why:  </a:t>
            </a:r>
            <a:r>
              <a:rPr lang="en-US" sz="1800" u="sng" dirty="0"/>
              <a:t>Occurrence</a:t>
            </a:r>
            <a:r>
              <a:rPr lang="en-US" sz="1800" dirty="0"/>
              <a:t>:  why did the problem occur?</a:t>
            </a:r>
            <a:br>
              <a:rPr lang="en-US" sz="1800" dirty="0"/>
            </a:br>
            <a:br>
              <a:rPr lang="en-US" sz="1800" dirty="0"/>
            </a:br>
            <a:endParaRPr lang="en-US" sz="1800" dirty="0"/>
          </a:p>
          <a:p>
            <a:pPr>
              <a:spcBef>
                <a:spcPts val="751"/>
              </a:spcBef>
              <a:buFont typeface="Arial" pitchFamily="32"/>
              <a:buChar char="•"/>
            </a:pPr>
            <a:r>
              <a:rPr lang="en-US" sz="1800" dirty="0"/>
              <a:t>2X5 why:  </a:t>
            </a:r>
            <a:br>
              <a:rPr lang="en-US" sz="1800" dirty="0"/>
            </a:br>
            <a:r>
              <a:rPr lang="en-US" sz="1800" u="sng" dirty="0"/>
              <a:t>occurrence</a:t>
            </a:r>
            <a:r>
              <a:rPr lang="en-US" sz="1800" dirty="0"/>
              <a:t> + (lack of) </a:t>
            </a:r>
            <a:r>
              <a:rPr lang="en-US" sz="1800" u="sng" dirty="0"/>
              <a:t>detection</a:t>
            </a:r>
          </a:p>
          <a:p>
            <a:pPr lvl="1">
              <a:spcBef>
                <a:spcPts val="374"/>
              </a:spcBef>
              <a:buFont typeface="Arial" pitchFamily="32"/>
              <a:buChar char="•"/>
            </a:pPr>
            <a:r>
              <a:rPr lang="en-US" sz="1800" dirty="0"/>
              <a:t>Why did the problem occur?</a:t>
            </a:r>
          </a:p>
          <a:p>
            <a:pPr lvl="1">
              <a:spcBef>
                <a:spcPts val="374"/>
              </a:spcBef>
              <a:buFont typeface="Arial" pitchFamily="32"/>
              <a:buChar char="•"/>
            </a:pPr>
            <a:r>
              <a:rPr lang="en-US" sz="1800" dirty="0"/>
              <a:t>Why didn’t we spot the risk before the problem occurred?</a:t>
            </a:r>
            <a:br>
              <a:rPr lang="en-US" sz="1800" dirty="0"/>
            </a:br>
            <a:br>
              <a:rPr lang="en-US" sz="1800" dirty="0"/>
            </a:br>
            <a:endParaRPr lang="en-US" sz="1800" dirty="0"/>
          </a:p>
          <a:p>
            <a:pPr>
              <a:spcBef>
                <a:spcPts val="751"/>
              </a:spcBef>
              <a:buFont typeface="Arial" pitchFamily="32"/>
              <a:buChar char="•"/>
            </a:pPr>
            <a:r>
              <a:rPr lang="en-US" sz="1800" dirty="0"/>
              <a:t>3X5 why: </a:t>
            </a:r>
            <a:r>
              <a:rPr lang="en-US" sz="1800" u="sng" dirty="0"/>
              <a:t>occurrence</a:t>
            </a:r>
            <a:r>
              <a:rPr lang="en-US" sz="1800" dirty="0"/>
              <a:t> + </a:t>
            </a:r>
            <a:br>
              <a:rPr lang="en-US" sz="1800" dirty="0"/>
            </a:br>
            <a:r>
              <a:rPr lang="en-US" sz="1800" dirty="0"/>
              <a:t>(lack of) </a:t>
            </a:r>
            <a:r>
              <a:rPr lang="en-US" sz="1800" u="sng" dirty="0"/>
              <a:t>detection</a:t>
            </a:r>
            <a:r>
              <a:rPr lang="en-US" sz="1800" dirty="0"/>
              <a:t> + </a:t>
            </a:r>
            <a:r>
              <a:rPr lang="en-US" sz="1800" u="sng" dirty="0"/>
              <a:t>systems</a:t>
            </a:r>
          </a:p>
          <a:p>
            <a:pPr lvl="1">
              <a:spcBef>
                <a:spcPts val="374"/>
              </a:spcBef>
              <a:buFont typeface="Arial" pitchFamily="32"/>
              <a:buChar char="•"/>
            </a:pPr>
            <a:r>
              <a:rPr lang="en-US" sz="1800" dirty="0"/>
              <a:t>Why did the problem occur?</a:t>
            </a:r>
          </a:p>
          <a:p>
            <a:pPr lvl="1">
              <a:spcBef>
                <a:spcPts val="374"/>
              </a:spcBef>
              <a:buFont typeface="Arial" pitchFamily="32"/>
              <a:buChar char="•"/>
            </a:pPr>
            <a:r>
              <a:rPr lang="en-US" sz="1800" dirty="0"/>
              <a:t>Why didn’t we spot it &amp; prevent it?</a:t>
            </a:r>
          </a:p>
          <a:p>
            <a:pPr lvl="1">
              <a:spcBef>
                <a:spcPts val="374"/>
              </a:spcBef>
              <a:buFont typeface="Arial" pitchFamily="32"/>
              <a:buChar char="•"/>
            </a:pPr>
            <a:r>
              <a:rPr lang="en-US" sz="1800" dirty="0"/>
              <a:t>What’s wrong with our systems that this could even happen?</a:t>
            </a:r>
          </a:p>
        </p:txBody>
      </p:sp>
      <p:sp>
        <p:nvSpPr>
          <p:cNvPr id="5" name="TextBox 4">
            <a:extLst>
              <a:ext uri="{FF2B5EF4-FFF2-40B4-BE49-F238E27FC236}">
                <a16:creationId xmlns:a16="http://schemas.microsoft.com/office/drawing/2014/main" id="{1CFC45DB-91E3-4EDA-B200-6A9E7C700F16}"/>
              </a:ext>
            </a:extLst>
          </p:cNvPr>
          <p:cNvSpPr/>
          <p:nvPr/>
        </p:nvSpPr>
        <p:spPr>
          <a:xfrm>
            <a:off x="3946525" y="5862028"/>
            <a:ext cx="5056020" cy="7256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67500" tIns="33750" rIns="67500" bIns="33750" anchor="t" anchorCtr="0" compatLnSpc="0">
            <a:spAutoFit/>
          </a:bodyPr>
          <a:lstStyle/>
          <a:p>
            <a:r>
              <a:rPr lang="en-US" sz="2100" dirty="0">
                <a:solidFill>
                  <a:schemeClr val="bg1"/>
                </a:solidFill>
                <a:latin typeface="Calibri" pitchFamily="18"/>
                <a:ea typeface="Microsoft YaHei" pitchFamily="2"/>
                <a:cs typeface="Arial" pitchFamily="2"/>
              </a:rPr>
              <a:t>Separating the thought process adds focus your problem solving.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9D6620-745B-4ABD-9EAF-336A1E6FBF4F}"/>
              </a:ext>
            </a:extLst>
          </p:cNvPr>
          <p:cNvSpPr>
            <a:spLocks noGrp="1"/>
          </p:cNvSpPr>
          <p:nvPr>
            <p:ph type="sldNum" sz="quarter" idx="4"/>
          </p:nvPr>
        </p:nvSpPr>
        <p:spPr/>
        <p:txBody>
          <a:bodyPr/>
          <a:lstStyle/>
          <a:p>
            <a:pPr marL="0" marR="0" lvl="0" indent="0" algn="l" defTabSz="411470" rtl="0" eaLnBrk="1" fontAlgn="auto" latinLnBrk="0" hangingPunct="1">
              <a:lnSpc>
                <a:spcPct val="100000"/>
              </a:lnSpc>
              <a:spcBef>
                <a:spcPts val="0"/>
              </a:spcBef>
              <a:spcAft>
                <a:spcPts val="0"/>
              </a:spcAft>
              <a:buClrTx/>
              <a:buSzTx/>
              <a:buFontTx/>
              <a:buNone/>
              <a:tabLst/>
              <a:defRPr/>
            </a:pPr>
            <a:fld id="{32A2F39E-E4DB-494E-AB40-38356C65078C}" type="slidenum">
              <a:rPr kumimoji="0" lang="en-US" sz="105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l" defTabSz="41147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589911F-F868-419F-99D8-4AC0B6953FC9}"/>
              </a:ext>
            </a:extLst>
          </p:cNvPr>
          <p:cNvSpPr>
            <a:spLocks noGrp="1"/>
          </p:cNvSpPr>
          <p:nvPr>
            <p:ph type="title"/>
          </p:nvPr>
        </p:nvSpPr>
        <p:spPr/>
        <p:txBody>
          <a:bodyPr/>
          <a:lstStyle/>
          <a:p>
            <a:r>
              <a:rPr lang="en-US" dirty="0"/>
              <a:t>3</a:t>
            </a:r>
            <a:r>
              <a:rPr lang="en-US" baseline="30000" dirty="0"/>
              <a:t>rd</a:t>
            </a:r>
            <a:r>
              <a:rPr lang="en-US" dirty="0"/>
              <a:t> branch of 3x5 Why or big bone:</a:t>
            </a:r>
            <a:br>
              <a:rPr lang="en-US" dirty="0"/>
            </a:br>
            <a:r>
              <a:rPr lang="en-US" dirty="0"/>
              <a:t>Systems Root Cause Introduction</a:t>
            </a:r>
          </a:p>
        </p:txBody>
      </p:sp>
      <p:sp>
        <p:nvSpPr>
          <p:cNvPr id="4" name="TextBox 3">
            <a:extLst>
              <a:ext uri="{FF2B5EF4-FFF2-40B4-BE49-F238E27FC236}">
                <a16:creationId xmlns:a16="http://schemas.microsoft.com/office/drawing/2014/main" id="{F7E7062B-C696-435E-AD47-E7B0E8B3FDA8}"/>
              </a:ext>
            </a:extLst>
          </p:cNvPr>
          <p:cNvSpPr txBox="1"/>
          <p:nvPr/>
        </p:nvSpPr>
        <p:spPr>
          <a:xfrm flipH="1">
            <a:off x="5167618" y="1439059"/>
            <a:ext cx="4035103" cy="5909310"/>
          </a:xfrm>
          <a:prstGeom prst="rect">
            <a:avLst/>
          </a:prstGeom>
          <a:noFill/>
        </p:spPr>
        <p:txBody>
          <a:bodyPr wrap="square" rtlCol="0">
            <a:spAutoFit/>
          </a:bodyPr>
          <a:lstStyle/>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Previous lessons not learned or put into practice.</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Inadequate Reach-Across</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Action Plans incomplete (lack of _____ by Accountable Sponsor).</a:t>
            </a:r>
          </a:p>
          <a:p>
            <a:pPr marL="285750" indent="-285750">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Wrong determination of priorities (when there is conflict)</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Previous CAPA’s no longer present </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Arial" panose="020B0604020202020204"/>
              </a:rPr>
              <a:t>Ineffective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way of doing things</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Poorly implemented way of doing things</a:t>
            </a:r>
          </a:p>
          <a:p>
            <a:pPr marL="285750" indent="-285750">
              <a:buFont typeface="Arial" panose="020B0604020202020204" pitchFamily="34" charset="0"/>
              <a:buChar char="•"/>
              <a:defRPr/>
            </a:pPr>
            <a:r>
              <a:rPr lang="en-US" sz="1400" dirty="0">
                <a:solidFill>
                  <a:srgbClr val="000000"/>
                </a:solidFill>
                <a:latin typeface="Arial" panose="020B0604020202020204"/>
              </a:rPr>
              <a:t>Focus on Product to the neglect of Process</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No consequences for not following SOP</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Poorly written Standard Work</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Issue not covered in Work</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Excess dependence on Stan</a:t>
            </a:r>
            <a:r>
              <a:rPr lang="en-US" sz="1400" dirty="0" err="1">
                <a:solidFill>
                  <a:srgbClr val="000000"/>
                </a:solidFill>
                <a:latin typeface="Arial" panose="020B0604020202020204"/>
              </a:rPr>
              <a:t>dard</a:t>
            </a:r>
            <a:r>
              <a:rPr lang="en-US" sz="1400" dirty="0">
                <a:solidFill>
                  <a:srgbClr val="000000"/>
                </a:solidFill>
                <a:latin typeface="Arial" panose="020B0604020202020204"/>
              </a:rPr>
              <a:t> Work</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Guidance/policy not in one place</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No guidance/policy available</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Didn’t use available guidance in decision making</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Mis- or non-application of general rule to a specific instance</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Arial" panose="020B0604020202020204"/>
              </a:rPr>
              <a:t>Lack of risk-based thinking (or management)</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114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114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114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114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114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D19ADE8-18BE-47D7-A5BD-1974680501F4}"/>
              </a:ext>
            </a:extLst>
          </p:cNvPr>
          <p:cNvSpPr txBox="1"/>
          <p:nvPr/>
        </p:nvSpPr>
        <p:spPr>
          <a:xfrm>
            <a:off x="0" y="2937570"/>
            <a:ext cx="5167619" cy="2246769"/>
          </a:xfrm>
          <a:prstGeom prst="rect">
            <a:avLst/>
          </a:prstGeom>
          <a:noFill/>
        </p:spPr>
        <p:txBody>
          <a:bodyPr wrap="square" rtlCol="0">
            <a:spAutoFit/>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Typical Starting Questions</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Why did our system allow the incident to occur?</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What was the breakdown or weakness?</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Why did the possibility exist for this to occur?</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Have we experienced this (or something</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like this) before?</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Could we have imagined this happening?</a:t>
            </a:r>
          </a:p>
          <a:p>
            <a:pPr marL="285750" marR="0" lvl="0" indent="-285750" algn="l" defTabSz="4114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What would the Executive guidance have been?</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Arrow: Right 10">
            <a:extLst>
              <a:ext uri="{FF2B5EF4-FFF2-40B4-BE49-F238E27FC236}">
                <a16:creationId xmlns:a16="http://schemas.microsoft.com/office/drawing/2014/main" id="{5AB9EB74-48AD-42A2-A9A3-9EBC546D2BBF}"/>
              </a:ext>
            </a:extLst>
          </p:cNvPr>
          <p:cNvSpPr/>
          <p:nvPr/>
        </p:nvSpPr>
        <p:spPr>
          <a:xfrm>
            <a:off x="3947259" y="3796018"/>
            <a:ext cx="1356940" cy="1108578"/>
          </a:xfrm>
          <a:prstGeom prst="rightArrow">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147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57D2A87B-7DB9-49F9-8F25-59CA9963BCD7}"/>
              </a:ext>
            </a:extLst>
          </p:cNvPr>
          <p:cNvSpPr txBox="1"/>
          <p:nvPr/>
        </p:nvSpPr>
        <p:spPr>
          <a:xfrm>
            <a:off x="255864" y="6287882"/>
            <a:ext cx="8632272" cy="369332"/>
          </a:xfrm>
          <a:prstGeom prst="rect">
            <a:avLst/>
          </a:prstGeom>
          <a:solidFill>
            <a:srgbClr val="0070C0"/>
          </a:solidFill>
        </p:spPr>
        <p:txBody>
          <a:bodyPr wrap="square">
            <a:spAutoFit/>
          </a:bodyPr>
          <a:lstStyle/>
          <a:p>
            <a:pPr marL="0" marR="0" lvl="0" indent="0" algn="ctr" defTabSz="4114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This is by far the hardest 3X5 Why Branch</a:t>
            </a:r>
            <a:endParaRPr kumimoji="0" lang="en-US" sz="162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8CC0AB38-773F-4A66-A9C5-07D4376D6284}"/>
              </a:ext>
            </a:extLst>
          </p:cNvPr>
          <p:cNvSpPr txBox="1"/>
          <p:nvPr/>
        </p:nvSpPr>
        <p:spPr>
          <a:xfrm>
            <a:off x="136580" y="1217285"/>
            <a:ext cx="5167619" cy="1384995"/>
          </a:xfrm>
          <a:prstGeom prst="rect">
            <a:avLst/>
          </a:prstGeom>
          <a:noFill/>
        </p:spPr>
        <p:txBody>
          <a:bodyPr wrap="square">
            <a:spAutoFit/>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269A"/>
                </a:solidFill>
                <a:effectLst/>
                <a:uLnTx/>
                <a:uFillTx/>
                <a:latin typeface="Arial" panose="020B0604020202020204"/>
                <a:ea typeface="+mn-ea"/>
                <a:cs typeface="+mn-cs"/>
              </a:rPr>
              <a:t>Systems Root Causes may be new to you—it traces the defect back to weakness in the Quality Management System or other Management Systems and includes Management behavior and accountability.  These failures are often traceable to or controlled by (caused by) Support Functions, Policies &amp; Procedures.</a:t>
            </a:r>
          </a:p>
        </p:txBody>
      </p:sp>
      <p:sp>
        <p:nvSpPr>
          <p:cNvPr id="14" name="TextBox 13">
            <a:extLst>
              <a:ext uri="{FF2B5EF4-FFF2-40B4-BE49-F238E27FC236}">
                <a16:creationId xmlns:a16="http://schemas.microsoft.com/office/drawing/2014/main" id="{385A1561-7938-425A-AA36-DA8535BEFF2E}"/>
              </a:ext>
            </a:extLst>
          </p:cNvPr>
          <p:cNvSpPr txBox="1"/>
          <p:nvPr/>
        </p:nvSpPr>
        <p:spPr>
          <a:xfrm>
            <a:off x="5788404" y="1097427"/>
            <a:ext cx="2936146" cy="341632"/>
          </a:xfrm>
          <a:prstGeom prst="rect">
            <a:avLst/>
          </a:prstGeom>
          <a:noFill/>
        </p:spPr>
        <p:txBody>
          <a:bodyPr wrap="square">
            <a:spAutoFit/>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kumimoji="0" lang="en-US" sz="1620" b="0" i="0" u="sng" strike="noStrike" kern="1200" cap="none" spc="0" normalizeH="0" baseline="0" noProof="0" dirty="0">
                <a:ln>
                  <a:noFill/>
                </a:ln>
                <a:solidFill>
                  <a:srgbClr val="00269A"/>
                </a:solidFill>
                <a:effectLst/>
                <a:uLnTx/>
                <a:uFillTx/>
                <a:latin typeface="Arial" panose="020B0604020202020204"/>
                <a:ea typeface="+mn-ea"/>
                <a:cs typeface="+mn-cs"/>
              </a:rPr>
              <a:t>Some Possible Root Causes</a:t>
            </a:r>
          </a:p>
        </p:txBody>
      </p:sp>
      <p:pic>
        <p:nvPicPr>
          <p:cNvPr id="16" name="Audio 15">
            <a:hlinkClick r:id="" action="ppaction://media"/>
            <a:extLst>
              <a:ext uri="{FF2B5EF4-FFF2-40B4-BE49-F238E27FC236}">
                <a16:creationId xmlns:a16="http://schemas.microsoft.com/office/drawing/2014/main" id="{57245F25-4674-E0C8-0AEF-1C89BD1B5A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3243785" y="4599551"/>
            <a:ext cx="2057400" cy="2057400"/>
          </a:xfrm>
          <a:prstGeom prst="ellipse">
            <a:avLst/>
          </a:prstGeom>
        </p:spPr>
      </p:pic>
    </p:spTree>
    <p:extLst>
      <p:ext uri="{BB962C8B-B14F-4D97-AF65-F5344CB8AC3E}">
        <p14:creationId xmlns:p14="http://schemas.microsoft.com/office/powerpoint/2010/main" val="3172441027"/>
      </p:ext>
    </p:extLst>
  </p:cSld>
  <p:clrMapOvr>
    <a:masterClrMapping/>
  </p:clrMapOvr>
  <mc:AlternateContent xmlns:mc="http://schemas.openxmlformats.org/markup-compatibility/2006" xmlns:p14="http://schemas.microsoft.com/office/powerpoint/2010/main">
    <mc:Choice Requires="p14">
      <p:transition spd="slow" p14:dur="2000" advTm="172070"/>
    </mc:Choice>
    <mc:Fallback xmlns="">
      <p:transition spd="slow" advTm="17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3BC6A9B-A722-4F55-AFA2-25D51DA7F5D4}"/>
              </a:ext>
            </a:extLst>
          </p:cNvPr>
          <p:cNvSpPr/>
          <p:nvPr/>
        </p:nvSpPr>
        <p:spPr>
          <a:xfrm>
            <a:off x="321435" y="1075005"/>
            <a:ext cx="8338950" cy="352053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3750" rIns="67500" bIns="33750" anchor="t" anchorCtr="0" compatLnSpc="0">
            <a:noAutofit/>
          </a:bodyPr>
          <a:lstStyle/>
          <a:p>
            <a:pPr>
              <a:spcBef>
                <a:spcPts val="525"/>
              </a:spcBef>
              <a:tabLst>
                <a:tab pos="427410" algn="l"/>
                <a:tab pos="1113209" algn="l"/>
                <a:tab pos="1799010" algn="l"/>
                <a:tab pos="2484810" algn="l"/>
                <a:tab pos="3170609" algn="l"/>
                <a:tab pos="3856410" algn="l"/>
                <a:tab pos="4542210" algn="l"/>
                <a:tab pos="5228010" algn="l"/>
                <a:tab pos="5913809" algn="l"/>
                <a:tab pos="6599610" algn="l"/>
                <a:tab pos="7285409" algn="l"/>
              </a:tabLst>
            </a:pPr>
            <a:r>
              <a:rPr lang="en-US" sz="1600" dirty="0">
                <a:solidFill>
                  <a:srgbClr val="000000"/>
                </a:solidFill>
                <a:latin typeface="Calibri" pitchFamily="18"/>
                <a:ea typeface="Microsoft YaHei" pitchFamily="1"/>
                <a:cs typeface="Geneva" pitchFamily="2"/>
              </a:rPr>
              <a:t>The most common technique for generating ideas (possible root causes, potential interim corrective or permanent actions…) is brainstorming</a:t>
            </a:r>
            <a:br>
              <a:rPr lang="en-US" sz="1600" u="sng" dirty="0">
                <a:solidFill>
                  <a:srgbClr val="000000"/>
                </a:solidFill>
                <a:latin typeface="Calibri" pitchFamily="18"/>
                <a:ea typeface="Microsoft YaHei" pitchFamily="1"/>
                <a:cs typeface="Geneva" pitchFamily="2"/>
              </a:rPr>
            </a:br>
            <a:br>
              <a:rPr lang="en-US" sz="1600" u="sng" dirty="0">
                <a:solidFill>
                  <a:srgbClr val="000000"/>
                </a:solidFill>
                <a:latin typeface="Calibri" pitchFamily="18"/>
                <a:ea typeface="Microsoft YaHei" pitchFamily="1"/>
                <a:cs typeface="Geneva" pitchFamily="2"/>
              </a:rPr>
            </a:br>
            <a:endParaRPr lang="en-US" sz="1600" u="sng" dirty="0">
              <a:solidFill>
                <a:srgbClr val="000000"/>
              </a:solidFill>
              <a:latin typeface="Calibri" pitchFamily="18"/>
              <a:ea typeface="Microsoft YaHei" pitchFamily="1"/>
              <a:cs typeface="Geneva" pitchFamily="2"/>
            </a:endParaRPr>
          </a:p>
          <a:p>
            <a:pPr>
              <a:spcBef>
                <a:spcPts val="451"/>
              </a:spcBef>
              <a:buSzPct val="45000"/>
              <a:tabLst>
                <a:tab pos="427410" algn="l"/>
                <a:tab pos="1113209" algn="l"/>
                <a:tab pos="1799010" algn="l"/>
                <a:tab pos="2484810" algn="l"/>
                <a:tab pos="3170609" algn="l"/>
                <a:tab pos="3856410" algn="l"/>
                <a:tab pos="4542210" algn="l"/>
                <a:tab pos="5228010" algn="l"/>
                <a:tab pos="5913809" algn="l"/>
                <a:tab pos="6599610" algn="l"/>
                <a:tab pos="7285409" algn="l"/>
              </a:tabLst>
            </a:pPr>
            <a:r>
              <a:rPr lang="en-US" sz="1600" u="sng" dirty="0">
                <a:solidFill>
                  <a:srgbClr val="000000"/>
                </a:solidFill>
                <a:latin typeface="Calibri" pitchFamily="18"/>
                <a:ea typeface="Microsoft YaHei" pitchFamily="1"/>
                <a:cs typeface="Geneva" pitchFamily="2"/>
              </a:rPr>
              <a:t>2 Variations of Brainstorming</a:t>
            </a:r>
            <a:br>
              <a:rPr lang="en-US" sz="1600" u="sng" dirty="0">
                <a:solidFill>
                  <a:srgbClr val="000000"/>
                </a:solidFill>
                <a:latin typeface="Calibri" pitchFamily="18"/>
                <a:ea typeface="Microsoft YaHei" pitchFamily="1"/>
                <a:cs typeface="Geneva" pitchFamily="2"/>
              </a:rPr>
            </a:br>
            <a:r>
              <a:rPr lang="en-US" sz="1600" dirty="0">
                <a:solidFill>
                  <a:srgbClr val="000000"/>
                </a:solidFill>
                <a:latin typeface="Calibri" pitchFamily="18"/>
                <a:ea typeface="Microsoft YaHei" pitchFamily="1"/>
                <a:cs typeface="Geneva" pitchFamily="2"/>
              </a:rPr>
              <a:t>Popcorn: when the sprit moves them</a:t>
            </a:r>
            <a:br>
              <a:rPr lang="en-US" sz="1600" dirty="0">
                <a:solidFill>
                  <a:srgbClr val="000000"/>
                </a:solidFill>
                <a:latin typeface="Calibri" pitchFamily="18"/>
                <a:ea typeface="Microsoft YaHei" pitchFamily="1"/>
                <a:cs typeface="Geneva" pitchFamily="2"/>
              </a:rPr>
            </a:br>
            <a:r>
              <a:rPr lang="en-US" sz="1600" dirty="0">
                <a:solidFill>
                  <a:srgbClr val="000000"/>
                </a:solidFill>
                <a:latin typeface="Calibri" pitchFamily="18"/>
                <a:ea typeface="Microsoft YaHei" pitchFamily="1"/>
                <a:cs typeface="Geneva" pitchFamily="2"/>
              </a:rPr>
              <a:t>Structured:  take turns</a:t>
            </a:r>
            <a:br>
              <a:rPr lang="en-US" sz="1600" dirty="0">
                <a:solidFill>
                  <a:srgbClr val="000000"/>
                </a:solidFill>
                <a:latin typeface="Calibri" pitchFamily="18"/>
                <a:ea typeface="Microsoft YaHei" pitchFamily="1"/>
                <a:cs typeface="Geneva" pitchFamily="2"/>
              </a:rPr>
            </a:br>
            <a:endParaRPr lang="en-US" sz="1600" dirty="0">
              <a:solidFill>
                <a:srgbClr val="000000"/>
              </a:solidFill>
              <a:latin typeface="Calibri" pitchFamily="18"/>
              <a:ea typeface="Microsoft YaHei" pitchFamily="1"/>
              <a:cs typeface="Geneva" pitchFamily="2"/>
            </a:endParaRPr>
          </a:p>
          <a:p>
            <a:pPr>
              <a:spcBef>
                <a:spcPts val="451"/>
              </a:spcBef>
              <a:buSzPct val="45000"/>
              <a:tabLst>
                <a:tab pos="427410" algn="l"/>
                <a:tab pos="1113209" algn="l"/>
                <a:tab pos="1799010" algn="l"/>
                <a:tab pos="2484810" algn="l"/>
                <a:tab pos="3170609" algn="l"/>
                <a:tab pos="3856410" algn="l"/>
                <a:tab pos="4542210" algn="l"/>
                <a:tab pos="5228010" algn="l"/>
                <a:tab pos="5913809" algn="l"/>
                <a:tab pos="6599610" algn="l"/>
                <a:tab pos="7285409" algn="l"/>
              </a:tabLst>
            </a:pPr>
            <a:r>
              <a:rPr lang="en-US" sz="1600" dirty="0">
                <a:solidFill>
                  <a:srgbClr val="000000"/>
                </a:solidFill>
                <a:latin typeface="Calibri" pitchFamily="18"/>
                <a:ea typeface="Microsoft YaHei" pitchFamily="1"/>
                <a:cs typeface="Geneva" pitchFamily="2"/>
              </a:rPr>
              <a:t>Structured Brainstorming works well remotely; </a:t>
            </a:r>
            <a:br>
              <a:rPr lang="en-US" sz="1600" dirty="0">
                <a:solidFill>
                  <a:srgbClr val="000000"/>
                </a:solidFill>
                <a:latin typeface="Calibri" pitchFamily="18"/>
                <a:ea typeface="Microsoft YaHei" pitchFamily="1"/>
                <a:cs typeface="Geneva" pitchFamily="2"/>
              </a:rPr>
            </a:br>
            <a:r>
              <a:rPr lang="en-US" sz="1600" dirty="0">
                <a:solidFill>
                  <a:srgbClr val="000000"/>
                </a:solidFill>
                <a:latin typeface="Calibri" pitchFamily="18"/>
                <a:ea typeface="Microsoft YaHei" pitchFamily="1"/>
                <a:cs typeface="Geneva" pitchFamily="2"/>
              </a:rPr>
              <a:t>for people who think deeply about their </a:t>
            </a:r>
            <a:br>
              <a:rPr lang="en-US" sz="1600" dirty="0">
                <a:solidFill>
                  <a:srgbClr val="000000"/>
                </a:solidFill>
                <a:latin typeface="Calibri" pitchFamily="18"/>
                <a:ea typeface="Microsoft YaHei" pitchFamily="1"/>
                <a:cs typeface="Geneva" pitchFamily="2"/>
              </a:rPr>
            </a:br>
            <a:r>
              <a:rPr lang="en-US" sz="1600" dirty="0">
                <a:solidFill>
                  <a:srgbClr val="000000"/>
                </a:solidFill>
                <a:latin typeface="Calibri" pitchFamily="18"/>
                <a:ea typeface="Microsoft YaHei" pitchFamily="1"/>
                <a:cs typeface="Geneva" pitchFamily="2"/>
              </a:rPr>
              <a:t>possible input or are not extroverts  (some Engineers?)</a:t>
            </a:r>
          </a:p>
          <a:p>
            <a:pPr>
              <a:spcBef>
                <a:spcPts val="451"/>
              </a:spcBef>
              <a:buSzPct val="45000"/>
              <a:tabLst>
                <a:tab pos="427410" algn="l"/>
                <a:tab pos="1113209" algn="l"/>
                <a:tab pos="1799010" algn="l"/>
                <a:tab pos="2484810" algn="l"/>
                <a:tab pos="3170609" algn="l"/>
                <a:tab pos="3856410" algn="l"/>
                <a:tab pos="4542210" algn="l"/>
                <a:tab pos="5228010" algn="l"/>
                <a:tab pos="5913809" algn="l"/>
                <a:tab pos="6599610" algn="l"/>
                <a:tab pos="7285409" algn="l"/>
              </a:tabLst>
            </a:pPr>
            <a:br>
              <a:rPr lang="en-US" sz="1600" dirty="0">
                <a:solidFill>
                  <a:srgbClr val="000000"/>
                </a:solidFill>
                <a:latin typeface="Calibri" pitchFamily="18"/>
                <a:ea typeface="Microsoft YaHei" pitchFamily="1"/>
                <a:cs typeface="Geneva" pitchFamily="2"/>
              </a:rPr>
            </a:br>
            <a:br>
              <a:rPr lang="en-US" sz="1600" dirty="0">
                <a:solidFill>
                  <a:srgbClr val="000000"/>
                </a:solidFill>
                <a:latin typeface="Calibri" pitchFamily="18"/>
                <a:ea typeface="Microsoft YaHei" pitchFamily="1"/>
                <a:cs typeface="Geneva" pitchFamily="2"/>
              </a:rPr>
            </a:br>
            <a:endParaRPr lang="en-US" sz="1600" dirty="0">
              <a:solidFill>
                <a:srgbClr val="000000"/>
              </a:solidFill>
              <a:latin typeface="Calibri" pitchFamily="18"/>
              <a:ea typeface="Microsoft YaHei" pitchFamily="1"/>
              <a:cs typeface="Geneva" pitchFamily="2"/>
            </a:endParaRPr>
          </a:p>
          <a:p>
            <a:pPr>
              <a:spcBef>
                <a:spcPts val="451"/>
              </a:spcBef>
              <a:buSzPct val="45000"/>
              <a:tabLst>
                <a:tab pos="427410" algn="l"/>
                <a:tab pos="1113209" algn="l"/>
                <a:tab pos="1799010" algn="l"/>
                <a:tab pos="2484810" algn="l"/>
                <a:tab pos="3170609" algn="l"/>
                <a:tab pos="3856410" algn="l"/>
                <a:tab pos="4542210" algn="l"/>
                <a:tab pos="5228010" algn="l"/>
                <a:tab pos="5913809" algn="l"/>
                <a:tab pos="6599610" algn="l"/>
                <a:tab pos="7285409" algn="l"/>
              </a:tabLst>
            </a:pPr>
            <a:r>
              <a:rPr lang="en-US" sz="1600" dirty="0">
                <a:solidFill>
                  <a:srgbClr val="000000"/>
                </a:solidFill>
                <a:latin typeface="Calibri" pitchFamily="18"/>
                <a:ea typeface="Microsoft YaHei" pitchFamily="1"/>
                <a:cs typeface="Geneva" pitchFamily="2"/>
              </a:rPr>
              <a:t>Afterwards, it might help to determine priority of ideas and/or rank them</a:t>
            </a:r>
          </a:p>
          <a:p>
            <a:pPr marL="342900" lvl="1">
              <a:spcBef>
                <a:spcPts val="374"/>
              </a:spcBef>
              <a:buSzPct val="45000"/>
              <a:tabLst>
                <a:tab pos="770310" algn="l"/>
                <a:tab pos="1456109" algn="l"/>
                <a:tab pos="2141910" algn="l"/>
                <a:tab pos="2827710" algn="l"/>
                <a:tab pos="3513509" algn="l"/>
                <a:tab pos="4199310" algn="l"/>
                <a:tab pos="4885110" algn="l"/>
                <a:tab pos="5570910" algn="l"/>
                <a:tab pos="6256709" algn="l"/>
                <a:tab pos="6942510" algn="l"/>
                <a:tab pos="7628309" algn="l"/>
              </a:tabLst>
            </a:pPr>
            <a:r>
              <a:rPr lang="en-US" sz="1600" dirty="0">
                <a:solidFill>
                  <a:srgbClr val="000000"/>
                </a:solidFill>
                <a:latin typeface="Calibri" pitchFamily="18"/>
                <a:ea typeface="Microsoft YaHei" pitchFamily="1"/>
                <a:cs typeface="Geneva" pitchFamily="2"/>
              </a:rPr>
              <a:t>Multi-voting</a:t>
            </a:r>
          </a:p>
          <a:p>
            <a:pPr marL="628650" lvl="1" indent="-285750">
              <a:spcBef>
                <a:spcPts val="374"/>
              </a:spcBef>
              <a:buSzPct val="45000"/>
              <a:buFont typeface="Arial" panose="020B0604020202020204" pitchFamily="34" charset="0"/>
              <a:buChar char="•"/>
              <a:tabLst>
                <a:tab pos="770310" algn="l"/>
                <a:tab pos="1456109" algn="l"/>
                <a:tab pos="2141910" algn="l"/>
                <a:tab pos="2827710" algn="l"/>
                <a:tab pos="3513509" algn="l"/>
                <a:tab pos="4199310" algn="l"/>
                <a:tab pos="4885110" algn="l"/>
                <a:tab pos="5570910" algn="l"/>
                <a:tab pos="6256709" algn="l"/>
                <a:tab pos="6942510" algn="l"/>
                <a:tab pos="7628309" algn="l"/>
              </a:tabLst>
            </a:pPr>
            <a:r>
              <a:rPr lang="en-US" sz="1600" dirty="0">
                <a:solidFill>
                  <a:srgbClr val="000000"/>
                </a:solidFill>
                <a:latin typeface="Calibri" pitchFamily="18"/>
                <a:ea typeface="Microsoft YaHei" pitchFamily="1"/>
                <a:cs typeface="Geneva" pitchFamily="2"/>
              </a:rPr>
              <a:t>N/3: with n ideas on the board, each person votes for n/3 choices</a:t>
            </a:r>
          </a:p>
          <a:p>
            <a:pPr marL="628650" lvl="1" indent="-285750">
              <a:spcBef>
                <a:spcPts val="374"/>
              </a:spcBef>
              <a:buSzPct val="45000"/>
              <a:buFont typeface="Arial" panose="020B0604020202020204" pitchFamily="34" charset="0"/>
              <a:buChar char="•"/>
              <a:tabLst>
                <a:tab pos="770310" algn="l"/>
                <a:tab pos="1456109" algn="l"/>
                <a:tab pos="2141910" algn="l"/>
                <a:tab pos="2827710" algn="l"/>
                <a:tab pos="3513509" algn="l"/>
                <a:tab pos="4199310" algn="l"/>
                <a:tab pos="4885110" algn="l"/>
                <a:tab pos="5570910" algn="l"/>
                <a:tab pos="6256709" algn="l"/>
                <a:tab pos="6942510" algn="l"/>
                <a:tab pos="7628309" algn="l"/>
              </a:tabLst>
            </a:pPr>
            <a:r>
              <a:rPr lang="en-US" sz="1600" dirty="0">
                <a:solidFill>
                  <a:srgbClr val="000000"/>
                </a:solidFill>
                <a:latin typeface="Calibri" pitchFamily="18"/>
                <a:ea typeface="Microsoft YaHei" pitchFamily="1"/>
                <a:cs typeface="Geneva" pitchFamily="2"/>
              </a:rPr>
              <a:t>“spend a buck” where you get 100 votes to spend how you want</a:t>
            </a:r>
          </a:p>
          <a:p>
            <a:pPr>
              <a:spcBef>
                <a:spcPts val="451"/>
              </a:spcBef>
              <a:tabLst>
                <a:tab pos="427410" algn="l"/>
                <a:tab pos="1113209" algn="l"/>
                <a:tab pos="1799010" algn="l"/>
                <a:tab pos="2484810" algn="l"/>
                <a:tab pos="3170609" algn="l"/>
                <a:tab pos="3856410" algn="l"/>
                <a:tab pos="4542210" algn="l"/>
                <a:tab pos="5228010" algn="l"/>
                <a:tab pos="5913809" algn="l"/>
                <a:tab pos="6599610" algn="l"/>
                <a:tab pos="7285409" algn="l"/>
              </a:tabLst>
            </a:pPr>
            <a:endParaRPr lang="en-US" sz="1350" dirty="0">
              <a:solidFill>
                <a:srgbClr val="000000"/>
              </a:solidFill>
              <a:latin typeface="Calibri" pitchFamily="18"/>
              <a:ea typeface="Microsoft YaHei" pitchFamily="1"/>
              <a:cs typeface="Geneva" pitchFamily="2"/>
            </a:endParaRPr>
          </a:p>
          <a:p>
            <a:pPr>
              <a:spcBef>
                <a:spcPts val="451"/>
              </a:spcBef>
              <a:tabLst>
                <a:tab pos="427410" algn="l"/>
                <a:tab pos="1113209" algn="l"/>
                <a:tab pos="1799010" algn="l"/>
                <a:tab pos="2484810" algn="l"/>
                <a:tab pos="3170609" algn="l"/>
                <a:tab pos="3856410" algn="l"/>
                <a:tab pos="4542210" algn="l"/>
                <a:tab pos="5228010" algn="l"/>
                <a:tab pos="5913809" algn="l"/>
                <a:tab pos="6599610" algn="l"/>
                <a:tab pos="7285409" algn="l"/>
              </a:tabLst>
            </a:pPr>
            <a:endParaRPr lang="en-US" sz="1350" dirty="0">
              <a:solidFill>
                <a:srgbClr val="000000"/>
              </a:solidFill>
              <a:latin typeface="Calibri" pitchFamily="18"/>
              <a:ea typeface="Microsoft YaHei" pitchFamily="1"/>
              <a:cs typeface="Geneva" pitchFamily="2"/>
            </a:endParaRPr>
          </a:p>
        </p:txBody>
      </p:sp>
      <p:sp>
        <p:nvSpPr>
          <p:cNvPr id="4" name="Text Box 3">
            <a:extLst>
              <a:ext uri="{FF2B5EF4-FFF2-40B4-BE49-F238E27FC236}">
                <a16:creationId xmlns:a16="http://schemas.microsoft.com/office/drawing/2014/main" id="{045EFD59-279B-4B25-86F5-25422A764C55}"/>
              </a:ext>
            </a:extLst>
          </p:cNvPr>
          <p:cNvSpPr/>
          <p:nvPr/>
        </p:nvSpPr>
        <p:spPr>
          <a:xfrm>
            <a:off x="7225740" y="6270285"/>
            <a:ext cx="1600020" cy="3569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5100" rIns="67500" bIns="35100" anchor="t" anchorCtr="0" compatLnSpc="0">
            <a:noAutofit/>
          </a:bodyPr>
          <a:lstStyle/>
          <a:p>
            <a:pPr algn="ct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fld id="{D7122E47-BD07-4D99-A542-86901E2BAF03}" type="slidenum">
              <a:rPr sz="1215"/>
              <a:pPr algn="ct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t>19</a:t>
            </a:fld>
            <a:endParaRPr lang="en-US" sz="1050" dirty="0">
              <a:solidFill>
                <a:srgbClr val="000000"/>
              </a:solidFill>
              <a:latin typeface="News Gothic MT" pitchFamily="34"/>
              <a:ea typeface="Microsoft YaHei" pitchFamily="2"/>
              <a:cs typeface="Geneva" pitchFamily="2"/>
            </a:endParaRPr>
          </a:p>
        </p:txBody>
      </p:sp>
      <p:pic>
        <p:nvPicPr>
          <p:cNvPr id="6" name="Picture 5">
            <a:extLst>
              <a:ext uri="{FF2B5EF4-FFF2-40B4-BE49-F238E27FC236}">
                <a16:creationId xmlns:a16="http://schemas.microsoft.com/office/drawing/2014/main" id="{CDD3B7DC-3B80-4850-816A-DB371B7C70E1}"/>
              </a:ext>
            </a:extLst>
          </p:cNvPr>
          <p:cNvPicPr>
            <a:picLocks noChangeAspect="1"/>
          </p:cNvPicPr>
          <p:nvPr/>
        </p:nvPicPr>
        <p:blipFill>
          <a:blip r:embed="rId5">
            <a:lum/>
            <a:alphaModFix/>
          </a:blip>
          <a:srcRect/>
          <a:stretch>
            <a:fillRect/>
          </a:stretch>
        </p:blipFill>
        <p:spPr>
          <a:xfrm>
            <a:off x="5659336" y="1577995"/>
            <a:ext cx="2366414" cy="2025015"/>
          </a:xfrm>
          <a:prstGeom prst="rect">
            <a:avLst/>
          </a:prstGeom>
          <a:noFill/>
          <a:ln>
            <a:noFill/>
          </a:ln>
        </p:spPr>
      </p:pic>
      <p:sp>
        <p:nvSpPr>
          <p:cNvPr id="7" name="TextBox 4">
            <a:extLst>
              <a:ext uri="{FF2B5EF4-FFF2-40B4-BE49-F238E27FC236}">
                <a16:creationId xmlns:a16="http://schemas.microsoft.com/office/drawing/2014/main" id="{68F736B4-BEA6-4BCF-9D75-CA84194F2613}"/>
              </a:ext>
            </a:extLst>
          </p:cNvPr>
          <p:cNvSpPr/>
          <p:nvPr/>
        </p:nvSpPr>
        <p:spPr>
          <a:xfrm>
            <a:off x="156057" y="1717930"/>
            <a:ext cx="4804649" cy="39690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67500" tIns="33750" rIns="67500" bIns="33750" anchor="t" anchorCtr="0" compatLnSpc="0">
            <a:spAutoFit/>
          </a:bodyPr>
          <a:lstStyle/>
          <a:p>
            <a:pPr algn="ctr"/>
            <a:r>
              <a:rPr lang="en-US" sz="2100" dirty="0">
                <a:solidFill>
                  <a:schemeClr val="bg1"/>
                </a:solidFill>
                <a:latin typeface="Calibri" pitchFamily="18"/>
                <a:ea typeface="Microsoft YaHei" pitchFamily="2"/>
                <a:cs typeface="Arial" pitchFamily="2"/>
              </a:rPr>
              <a:t>Generate a list of ideas</a:t>
            </a:r>
          </a:p>
        </p:txBody>
      </p:sp>
      <p:sp>
        <p:nvSpPr>
          <p:cNvPr id="8" name="TextBox 4">
            <a:extLst>
              <a:ext uri="{FF2B5EF4-FFF2-40B4-BE49-F238E27FC236}">
                <a16:creationId xmlns:a16="http://schemas.microsoft.com/office/drawing/2014/main" id="{6EE8DE00-F9CA-4808-83A1-FEFD5A5492DC}"/>
              </a:ext>
            </a:extLst>
          </p:cNvPr>
          <p:cNvSpPr/>
          <p:nvPr/>
        </p:nvSpPr>
        <p:spPr>
          <a:xfrm>
            <a:off x="156056" y="4168784"/>
            <a:ext cx="4804649" cy="39690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67500" tIns="33750" rIns="67500" bIns="33750" anchor="t" anchorCtr="0" compatLnSpc="0">
            <a:spAutoFit/>
          </a:bodyPr>
          <a:lstStyle/>
          <a:p>
            <a:pPr algn="ctr"/>
            <a:r>
              <a:rPr lang="en-US" sz="2100" i="1" dirty="0">
                <a:solidFill>
                  <a:schemeClr val="bg1"/>
                </a:solidFill>
                <a:latin typeface="Calibri" pitchFamily="18"/>
                <a:ea typeface="Microsoft YaHei" pitchFamily="2"/>
                <a:cs typeface="Arial" pitchFamily="2"/>
              </a:rPr>
              <a:t>Add value by ordering the ideas</a:t>
            </a:r>
          </a:p>
        </p:txBody>
      </p:sp>
      <p:sp>
        <p:nvSpPr>
          <p:cNvPr id="5" name="Title 4">
            <a:extLst>
              <a:ext uri="{FF2B5EF4-FFF2-40B4-BE49-F238E27FC236}">
                <a16:creationId xmlns:a16="http://schemas.microsoft.com/office/drawing/2014/main" id="{44039319-0F86-9B43-1ED5-B6E1409D9D17}"/>
              </a:ext>
            </a:extLst>
          </p:cNvPr>
          <p:cNvSpPr>
            <a:spLocks noGrp="1"/>
          </p:cNvSpPr>
          <p:nvPr>
            <p:ph type="title"/>
          </p:nvPr>
        </p:nvSpPr>
        <p:spPr>
          <a:xfrm>
            <a:off x="156056" y="230098"/>
            <a:ext cx="8595693" cy="921715"/>
          </a:xfrm>
        </p:spPr>
        <p:txBody>
          <a:bodyPr/>
          <a:lstStyle/>
          <a:p>
            <a:r>
              <a:rPr lang="en-US" dirty="0"/>
              <a:t>D4b: Generating </a:t>
            </a:r>
            <a:r>
              <a:rPr lang="en-US" u="sng" dirty="0">
                <a:solidFill>
                  <a:schemeClr val="accent4">
                    <a:lumMod val="60000"/>
                    <a:lumOff val="40000"/>
                  </a:schemeClr>
                </a:solidFill>
              </a:rPr>
              <a:t>Possible</a:t>
            </a:r>
            <a:r>
              <a:rPr lang="en-US" dirty="0"/>
              <a:t> Root Causes: Brainstorming</a:t>
            </a:r>
            <a:br>
              <a:rPr lang="en-US" dirty="0"/>
            </a:br>
            <a:endParaRPr lang="en-US" dirty="0"/>
          </a:p>
        </p:txBody>
      </p:sp>
      <p:pic>
        <p:nvPicPr>
          <p:cNvPr id="10" name="Audio 9">
            <a:hlinkClick r:id="" action="ppaction://media"/>
            <a:extLst>
              <a:ext uri="{FF2B5EF4-FFF2-40B4-BE49-F238E27FC236}">
                <a16:creationId xmlns:a16="http://schemas.microsoft.com/office/drawing/2014/main" id="{13216D4B-6F7D-AEAD-AF88-3951E795A5B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0024"/>
    </mc:Choice>
    <mc:Fallback xmlns="">
      <p:transition spd="slow" advTm="210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485F-491A-4F34-AB7C-4F228792862A}"/>
              </a:ext>
            </a:extLst>
          </p:cNvPr>
          <p:cNvSpPr>
            <a:spLocks noGrp="1"/>
          </p:cNvSpPr>
          <p:nvPr>
            <p:ph type="title"/>
          </p:nvPr>
        </p:nvSpPr>
        <p:spPr/>
        <p:txBody>
          <a:bodyPr/>
          <a:lstStyle/>
          <a:p>
            <a:r>
              <a:rPr lang="en-US" dirty="0"/>
              <a:t>Problem Solving</a:t>
            </a:r>
          </a:p>
        </p:txBody>
      </p:sp>
      <p:sp>
        <p:nvSpPr>
          <p:cNvPr id="3" name="Content Placeholder 2">
            <a:extLst>
              <a:ext uri="{FF2B5EF4-FFF2-40B4-BE49-F238E27FC236}">
                <a16:creationId xmlns:a16="http://schemas.microsoft.com/office/drawing/2014/main" id="{5474875D-6A07-4C57-9DDE-6487FB41DF33}"/>
              </a:ext>
            </a:extLst>
          </p:cNvPr>
          <p:cNvSpPr>
            <a:spLocks noGrp="1"/>
          </p:cNvSpPr>
          <p:nvPr>
            <p:ph sz="half" idx="1"/>
          </p:nvPr>
        </p:nvSpPr>
        <p:spPr>
          <a:xfrm>
            <a:off x="340070" y="1221281"/>
            <a:ext cx="8461630" cy="5251267"/>
          </a:xfrm>
        </p:spPr>
        <p:txBody>
          <a:bodyPr/>
          <a:lstStyle/>
          <a:p>
            <a:endParaRPr lang="en-US" dirty="0"/>
          </a:p>
          <a:p>
            <a:pPr algn="ctr"/>
            <a:r>
              <a:rPr lang="en-US" dirty="0"/>
              <a:t>Effective problem solving is about asking the right questions &amp; answering them well.  It is not about filling out a Template-the 8D method we ask you to use is less about a template and more about how to deal with a problem in a standard, logical way.</a:t>
            </a:r>
          </a:p>
          <a:p>
            <a:pPr algn="ctr"/>
            <a:endParaRPr lang="en-US" dirty="0"/>
          </a:p>
          <a:p>
            <a:pPr algn="ctr"/>
            <a:r>
              <a:rPr lang="en-US" dirty="0"/>
              <a:t>Solving problems well is in your interest and ours—neither of us wants to deal with recurring problems.</a:t>
            </a:r>
          </a:p>
          <a:p>
            <a:endParaRPr lang="en-US" dirty="0"/>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A47A0439-1316-4CD7-A71E-F1DAA08184FE}"/>
              </a:ext>
            </a:extLst>
          </p:cNvPr>
          <p:cNvSpPr>
            <a:spLocks noGrp="1"/>
          </p:cNvSpPr>
          <p:nvPr>
            <p:ph type="sldNum" sz="quarter" idx="15"/>
          </p:nvPr>
        </p:nvSpPr>
        <p:spPr/>
        <p:txBody>
          <a:bodyPr/>
          <a:lstStyle/>
          <a:p>
            <a:fld id="{32A2F39E-E4DB-494E-AB40-38356C65078C}" type="slidenum">
              <a:rPr lang="en-US" smtClean="0"/>
              <a:pPr/>
              <a:t>2</a:t>
            </a:fld>
            <a:endParaRPr lang="en-US" dirty="0"/>
          </a:p>
        </p:txBody>
      </p:sp>
      <p:pic>
        <p:nvPicPr>
          <p:cNvPr id="13" name="Audio 12">
            <a:hlinkClick r:id="" action="ppaction://media"/>
            <a:extLst>
              <a:ext uri="{FF2B5EF4-FFF2-40B4-BE49-F238E27FC236}">
                <a16:creationId xmlns:a16="http://schemas.microsoft.com/office/drawing/2014/main" id="{B1575977-2CE7-2904-56F9-DCFCA5F229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98588599"/>
      </p:ext>
    </p:extLst>
  </p:cSld>
  <p:clrMapOvr>
    <a:masterClrMapping/>
  </p:clrMapOvr>
  <mc:AlternateContent xmlns:mc="http://schemas.openxmlformats.org/markup-compatibility/2006" xmlns:p14="http://schemas.microsoft.com/office/powerpoint/2010/main">
    <mc:Choice Requires="p14">
      <p:transition spd="slow" p14:dur="2000" advTm="39196"/>
    </mc:Choice>
    <mc:Fallback xmlns="">
      <p:transition spd="slow" advTm="3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D021AD92-F605-4809-BBAB-3839E2668917}"/>
              </a:ext>
            </a:extLst>
          </p:cNvPr>
          <p:cNvSpPr/>
          <p:nvPr/>
        </p:nvSpPr>
        <p:spPr>
          <a:xfrm>
            <a:off x="4305420" y="5637599"/>
            <a:ext cx="304560" cy="3569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5100" rIns="67500" bIns="35100" anchor="t" anchorCtr="0" compatLnSpc="0">
            <a:noAutofit/>
          </a:bodyPr>
          <a:lstStyle/>
          <a:p>
            <a:pPr algn="ct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fld id="{EA0225F2-2444-44AC-A4DA-8A8C76C6A47F}" type="slidenum">
              <a:rPr sz="1215"/>
              <a:pPr algn="ct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t>20</a:t>
            </a:fld>
            <a:endParaRPr lang="en-US" sz="1050">
              <a:solidFill>
                <a:srgbClr val="000000"/>
              </a:solidFill>
              <a:latin typeface="News Gothic MT" pitchFamily="34"/>
              <a:ea typeface="Microsoft YaHei" pitchFamily="2"/>
              <a:cs typeface="Geneva" pitchFamily="2"/>
            </a:endParaRPr>
          </a:p>
        </p:txBody>
      </p:sp>
      <p:pic>
        <p:nvPicPr>
          <p:cNvPr id="4" name="Picture 3">
            <a:extLst>
              <a:ext uri="{FF2B5EF4-FFF2-40B4-BE49-F238E27FC236}">
                <a16:creationId xmlns:a16="http://schemas.microsoft.com/office/drawing/2014/main" id="{0BF73B3D-A041-4005-A495-58C679876043}"/>
              </a:ext>
            </a:extLst>
          </p:cNvPr>
          <p:cNvPicPr>
            <a:picLocks noChangeAspect="1"/>
          </p:cNvPicPr>
          <p:nvPr/>
        </p:nvPicPr>
        <p:blipFill>
          <a:blip r:embed="rId5">
            <a:lum/>
            <a:alphaModFix/>
          </a:blip>
          <a:srcRect/>
          <a:stretch>
            <a:fillRect/>
          </a:stretch>
        </p:blipFill>
        <p:spPr>
          <a:xfrm>
            <a:off x="0" y="849545"/>
            <a:ext cx="9216848" cy="5150935"/>
          </a:xfrm>
          <a:prstGeom prst="rect">
            <a:avLst/>
          </a:prstGeom>
          <a:noFill/>
          <a:ln>
            <a:noFill/>
          </a:ln>
        </p:spPr>
      </p:pic>
      <p:sp>
        <p:nvSpPr>
          <p:cNvPr id="5" name="TextBox 4">
            <a:extLst>
              <a:ext uri="{FF2B5EF4-FFF2-40B4-BE49-F238E27FC236}">
                <a16:creationId xmlns:a16="http://schemas.microsoft.com/office/drawing/2014/main" id="{426F0001-7816-ADD3-DCDD-56CF201BE6A3}"/>
              </a:ext>
            </a:extLst>
          </p:cNvPr>
          <p:cNvSpPr/>
          <p:nvPr/>
        </p:nvSpPr>
        <p:spPr>
          <a:xfrm>
            <a:off x="258596" y="5824982"/>
            <a:ext cx="8432075" cy="7256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67500" tIns="33750" rIns="67500" bIns="33750" anchor="t" anchorCtr="0" compatLnSpc="0">
            <a:spAutoFit/>
          </a:bodyPr>
          <a:lstStyle/>
          <a:p>
            <a:pPr algn="ctr"/>
            <a:r>
              <a:rPr lang="en-US" sz="2100" dirty="0">
                <a:solidFill>
                  <a:schemeClr val="bg1"/>
                </a:solidFill>
                <a:latin typeface="Calibri" pitchFamily="18"/>
                <a:ea typeface="Microsoft YaHei" pitchFamily="2"/>
                <a:cs typeface="Arial" pitchFamily="2"/>
              </a:rPr>
              <a:t>As you go from spine to big bone to little bone, continue to ask WHY?</a:t>
            </a:r>
            <a:br>
              <a:rPr lang="en-US" sz="2100" dirty="0">
                <a:solidFill>
                  <a:schemeClr val="bg1"/>
                </a:solidFill>
                <a:latin typeface="Calibri" pitchFamily="18"/>
                <a:ea typeface="Microsoft YaHei" pitchFamily="2"/>
                <a:cs typeface="Arial" pitchFamily="2"/>
              </a:rPr>
            </a:br>
            <a:r>
              <a:rPr lang="en-US" sz="2100" dirty="0">
                <a:solidFill>
                  <a:schemeClr val="bg1"/>
                </a:solidFill>
                <a:latin typeface="Calibri" pitchFamily="18"/>
                <a:ea typeface="Microsoft YaHei" pitchFamily="2"/>
                <a:cs typeface="Arial" pitchFamily="2"/>
              </a:rPr>
              <a:t>Examples of “big bones” are discussed on the next slide.</a:t>
            </a:r>
          </a:p>
        </p:txBody>
      </p:sp>
      <p:sp>
        <p:nvSpPr>
          <p:cNvPr id="6" name="Title 5">
            <a:extLst>
              <a:ext uri="{FF2B5EF4-FFF2-40B4-BE49-F238E27FC236}">
                <a16:creationId xmlns:a16="http://schemas.microsoft.com/office/drawing/2014/main" id="{8C1D811A-9DCC-D046-CE50-4C2C35F09D4B}"/>
              </a:ext>
            </a:extLst>
          </p:cNvPr>
          <p:cNvSpPr>
            <a:spLocks noGrp="1"/>
          </p:cNvSpPr>
          <p:nvPr>
            <p:ph type="title"/>
          </p:nvPr>
        </p:nvSpPr>
        <p:spPr>
          <a:xfrm>
            <a:off x="258596" y="256285"/>
            <a:ext cx="7279933" cy="921715"/>
          </a:xfrm>
        </p:spPr>
        <p:txBody>
          <a:bodyPr anchor="t">
            <a:normAutofit fontScale="90000"/>
          </a:bodyPr>
          <a:lstStyle/>
          <a:p>
            <a:r>
              <a:rPr lang="en-US" dirty="0"/>
              <a:t>D4b: Fishbones diagrams show complex multi-level thinking</a:t>
            </a:r>
            <a:br>
              <a:rPr lang="en-US" dirty="0"/>
            </a:br>
            <a:br>
              <a:rPr lang="en-US" dirty="0"/>
            </a:br>
            <a:endParaRPr lang="en-US" dirty="0"/>
          </a:p>
        </p:txBody>
      </p:sp>
      <p:pic>
        <p:nvPicPr>
          <p:cNvPr id="8" name="Audio 7">
            <a:hlinkClick r:id="" action="ppaction://media"/>
            <a:extLst>
              <a:ext uri="{FF2B5EF4-FFF2-40B4-BE49-F238E27FC236}">
                <a16:creationId xmlns:a16="http://schemas.microsoft.com/office/drawing/2014/main" id="{F9C6B285-39F2-72C6-A484-37EDEDF1D91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302668"/>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8785"/>
    </mc:Choice>
    <mc:Fallback xmlns="">
      <p:transition spd="slow" advTm="88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52C43EBB-8CB3-49E9-97A2-BD39498E1B4E}"/>
              </a:ext>
            </a:extLst>
          </p:cNvPr>
          <p:cNvSpPr/>
          <p:nvPr/>
        </p:nvSpPr>
        <p:spPr>
          <a:xfrm>
            <a:off x="524880" y="3039955"/>
            <a:ext cx="3109590" cy="32563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5100" rIns="67500" bIns="35100" anchor="t" anchorCtr="0" compatLnSpc="0">
            <a:spAutoFit/>
          </a:bodyPr>
          <a:lstStyle/>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u="sng" dirty="0">
                <a:solidFill>
                  <a:schemeClr val="tx2">
                    <a:lumMod val="95000"/>
                    <a:lumOff val="5000"/>
                  </a:schemeClr>
                </a:solidFill>
                <a:ea typeface="Microsoft YaHei" pitchFamily="2"/>
                <a:cs typeface="Calibri" panose="020F0502020204030204" pitchFamily="34" charset="0"/>
              </a:rPr>
              <a:t>For Manufacturing (M’s): </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chemeClr val="tx2">
                    <a:lumMod val="95000"/>
                    <a:lumOff val="5000"/>
                  </a:schemeClr>
                </a:solidFill>
                <a:ea typeface="Microsoft YaHei" pitchFamily="2"/>
                <a:cs typeface="Calibri" panose="020F0502020204030204" pitchFamily="34" charset="0"/>
              </a:rPr>
              <a:t>Man, </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chemeClr val="tx2">
                    <a:lumMod val="95000"/>
                    <a:lumOff val="5000"/>
                  </a:schemeClr>
                </a:solidFill>
                <a:ea typeface="Microsoft YaHei" pitchFamily="2"/>
                <a:cs typeface="Calibri" panose="020F0502020204030204" pitchFamily="34" charset="0"/>
              </a:rPr>
              <a:t>Materials, </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chemeClr val="tx2">
                    <a:lumMod val="95000"/>
                    <a:lumOff val="5000"/>
                  </a:schemeClr>
                </a:solidFill>
                <a:ea typeface="Microsoft YaHei" pitchFamily="2"/>
                <a:cs typeface="Calibri" panose="020F0502020204030204" pitchFamily="34" charset="0"/>
              </a:rPr>
              <a:t>Machine, </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chemeClr val="tx2">
                    <a:lumMod val="95000"/>
                    <a:lumOff val="5000"/>
                  </a:schemeClr>
                </a:solidFill>
                <a:ea typeface="Microsoft YaHei" pitchFamily="2"/>
                <a:cs typeface="Calibri" panose="020F0502020204030204" pitchFamily="34" charset="0"/>
              </a:rPr>
              <a:t>Methods, </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chemeClr val="tx2">
                    <a:lumMod val="95000"/>
                    <a:lumOff val="5000"/>
                  </a:schemeClr>
                </a:solidFill>
                <a:ea typeface="Microsoft YaHei" pitchFamily="2"/>
                <a:cs typeface="Calibri" panose="020F0502020204030204" pitchFamily="34" charset="0"/>
              </a:rPr>
              <a:t>Measurements, </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chemeClr val="tx2">
                    <a:lumMod val="95000"/>
                    <a:lumOff val="5000"/>
                  </a:schemeClr>
                </a:solidFill>
                <a:ea typeface="Microsoft YaHei" pitchFamily="2"/>
                <a:cs typeface="Calibri" panose="020F0502020204030204" pitchFamily="34" charset="0"/>
              </a:rPr>
              <a:t>Mother Nature (Environment) Maintenance</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chemeClr val="tx2">
                    <a:lumMod val="95000"/>
                    <a:lumOff val="5000"/>
                  </a:schemeClr>
                </a:solidFill>
                <a:ea typeface="Microsoft YaHei" pitchFamily="2"/>
                <a:cs typeface="Calibri" panose="020F0502020204030204" pitchFamily="34" charset="0"/>
              </a:rPr>
              <a:t>Management</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chemeClr val="tx2">
                    <a:lumMod val="95000"/>
                    <a:lumOff val="5000"/>
                  </a:schemeClr>
                </a:solidFill>
                <a:ea typeface="Microsoft YaHei" pitchFamily="2"/>
                <a:cs typeface="Calibri" panose="020F0502020204030204" pitchFamily="34" charset="0"/>
              </a:rPr>
              <a:t>Money</a:t>
            </a:r>
            <a:br>
              <a:rPr lang="en-US" sz="1800" dirty="0">
                <a:solidFill>
                  <a:schemeClr val="tx2">
                    <a:lumMod val="95000"/>
                    <a:lumOff val="5000"/>
                  </a:schemeClr>
                </a:solidFill>
                <a:ea typeface="Microsoft YaHei" pitchFamily="2"/>
                <a:cs typeface="Geneva" pitchFamily="2"/>
              </a:rPr>
            </a:br>
            <a:br>
              <a:rPr lang="en-US" sz="1800" dirty="0">
                <a:solidFill>
                  <a:schemeClr val="tx2">
                    <a:lumMod val="95000"/>
                    <a:lumOff val="5000"/>
                  </a:schemeClr>
                </a:solidFill>
                <a:ea typeface="Microsoft YaHei" pitchFamily="2"/>
                <a:cs typeface="Geneva" pitchFamily="2"/>
              </a:rPr>
            </a:br>
            <a:endParaRPr lang="en-US" sz="1800" dirty="0">
              <a:solidFill>
                <a:schemeClr val="tx2">
                  <a:lumMod val="95000"/>
                  <a:lumOff val="5000"/>
                </a:schemeClr>
              </a:solidFill>
              <a:ea typeface="Microsoft YaHei" pitchFamily="2"/>
              <a:cs typeface="Geneva" pitchFamily="2"/>
            </a:endParaRPr>
          </a:p>
        </p:txBody>
      </p:sp>
      <p:sp>
        <p:nvSpPr>
          <p:cNvPr id="7" name="Text Box 3">
            <a:extLst>
              <a:ext uri="{FF2B5EF4-FFF2-40B4-BE49-F238E27FC236}">
                <a16:creationId xmlns:a16="http://schemas.microsoft.com/office/drawing/2014/main" id="{E97004D8-93D1-4279-85DA-BF6A4AC8268D}"/>
              </a:ext>
            </a:extLst>
          </p:cNvPr>
          <p:cNvSpPr/>
          <p:nvPr/>
        </p:nvSpPr>
        <p:spPr>
          <a:xfrm>
            <a:off x="3634470" y="3097640"/>
            <a:ext cx="3031559" cy="24600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5100" rIns="67500" bIns="35100" anchor="t" anchorCtr="0" compatLnSpc="0">
            <a:spAutoFit/>
          </a:bodyPr>
          <a:lstStyle/>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u="sng" dirty="0">
                <a:solidFill>
                  <a:srgbClr val="000000"/>
                </a:solidFill>
                <a:ea typeface="Microsoft YaHei" pitchFamily="2"/>
                <a:cs typeface="Geneva" pitchFamily="2"/>
              </a:rPr>
              <a:t>For Service or </a:t>
            </a:r>
            <a:br>
              <a:rPr lang="en-US" sz="1800" u="sng" dirty="0">
                <a:solidFill>
                  <a:srgbClr val="000000"/>
                </a:solidFill>
                <a:ea typeface="Microsoft YaHei" pitchFamily="2"/>
                <a:cs typeface="Geneva" pitchFamily="2"/>
              </a:rPr>
            </a:br>
            <a:r>
              <a:rPr lang="en-US" sz="1800" u="sng" dirty="0">
                <a:solidFill>
                  <a:srgbClr val="000000"/>
                </a:solidFill>
                <a:ea typeface="Microsoft YaHei" pitchFamily="2"/>
                <a:cs typeface="Geneva" pitchFamily="2"/>
              </a:rPr>
              <a:t>Transactional problems consider (P’s)</a:t>
            </a:r>
            <a:r>
              <a:rPr lang="en-US" sz="1800" dirty="0">
                <a:solidFill>
                  <a:srgbClr val="000000"/>
                </a:solidFill>
                <a:ea typeface="Microsoft YaHei" pitchFamily="2"/>
                <a:cs typeface="Geneva" pitchFamily="2"/>
              </a:rPr>
              <a:t>: </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rgbClr val="000000"/>
                </a:solidFill>
                <a:ea typeface="Microsoft YaHei" pitchFamily="2"/>
                <a:cs typeface="Geneva" pitchFamily="2"/>
              </a:rPr>
              <a:t>People, </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rgbClr val="000000"/>
                </a:solidFill>
                <a:ea typeface="Microsoft YaHei" pitchFamily="2"/>
                <a:cs typeface="Geneva" pitchFamily="2"/>
              </a:rPr>
              <a:t>Process, </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rgbClr val="000000"/>
                </a:solidFill>
                <a:ea typeface="Microsoft YaHei" pitchFamily="2"/>
                <a:cs typeface="Geneva" pitchFamily="2"/>
              </a:rPr>
              <a:t>(Com)</a:t>
            </a:r>
            <a:r>
              <a:rPr lang="en-US" sz="1800" dirty="0" err="1">
                <a:solidFill>
                  <a:srgbClr val="000000"/>
                </a:solidFill>
                <a:ea typeface="Microsoft YaHei" pitchFamily="2"/>
                <a:cs typeface="Geneva" pitchFamily="2"/>
              </a:rPr>
              <a:t>Puters</a:t>
            </a:r>
            <a:endParaRPr lang="en-US" sz="1800" dirty="0">
              <a:solidFill>
                <a:srgbClr val="000000"/>
              </a:solidFill>
              <a:ea typeface="Microsoft YaHei" pitchFamily="2"/>
              <a:cs typeface="Geneva" pitchFamily="2"/>
            </a:endParaRP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rgbClr val="000000"/>
                </a:solidFill>
                <a:ea typeface="Microsoft YaHei" pitchFamily="2"/>
                <a:cs typeface="Geneva" pitchFamily="2"/>
              </a:rPr>
              <a:t>Policy &amp; </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rgbClr val="000000"/>
                </a:solidFill>
                <a:ea typeface="Microsoft YaHei" pitchFamily="2"/>
                <a:cs typeface="Geneva" pitchFamily="2"/>
              </a:rPr>
              <a:t>Procedures.</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rgbClr val="000000"/>
                </a:solidFill>
                <a:ea typeface="Microsoft YaHei" pitchFamily="2"/>
                <a:cs typeface="Geneva" pitchFamily="2"/>
              </a:rPr>
              <a:t>Environments.</a:t>
            </a:r>
          </a:p>
        </p:txBody>
      </p:sp>
      <p:sp>
        <p:nvSpPr>
          <p:cNvPr id="8" name="Text Box 3">
            <a:extLst>
              <a:ext uri="{FF2B5EF4-FFF2-40B4-BE49-F238E27FC236}">
                <a16:creationId xmlns:a16="http://schemas.microsoft.com/office/drawing/2014/main" id="{7D5D46EB-A46B-4C08-85EB-4B3B80C9993B}"/>
              </a:ext>
            </a:extLst>
          </p:cNvPr>
          <p:cNvSpPr/>
          <p:nvPr/>
        </p:nvSpPr>
        <p:spPr>
          <a:xfrm>
            <a:off x="6136919" y="3073579"/>
            <a:ext cx="3031559" cy="19290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5100" rIns="67500" bIns="35100" anchor="t" anchorCtr="0" compatLnSpc="0">
            <a:spAutoFit/>
          </a:bodyPr>
          <a:lstStyle/>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u="sng" dirty="0">
                <a:solidFill>
                  <a:srgbClr val="000000"/>
                </a:solidFill>
                <a:ea typeface="Microsoft YaHei" pitchFamily="2"/>
                <a:cs typeface="Geneva" pitchFamily="2"/>
              </a:rPr>
              <a:t>For Safety (R’s)</a:t>
            </a:r>
            <a:r>
              <a:rPr lang="en-US" sz="1800" dirty="0">
                <a:solidFill>
                  <a:srgbClr val="000000"/>
                </a:solidFill>
                <a:ea typeface="Microsoft YaHei" pitchFamily="2"/>
                <a:cs typeface="Geneva" pitchFamily="2"/>
              </a:rPr>
              <a:t>: </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rgbClr val="000000"/>
                </a:solidFill>
                <a:ea typeface="Microsoft YaHei" pitchFamily="2"/>
                <a:cs typeface="Geneva" pitchFamily="2"/>
              </a:rPr>
              <a:t>Existence of risk</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rgbClr val="000000"/>
                </a:solidFill>
                <a:ea typeface="Microsoft YaHei" pitchFamily="2"/>
                <a:cs typeface="Geneva" pitchFamily="2"/>
              </a:rPr>
              <a:t>Exposure to the risk</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rgbClr val="000000"/>
                </a:solidFill>
                <a:ea typeface="Microsoft YaHei" pitchFamily="2"/>
                <a:cs typeface="Geneva" pitchFamily="2"/>
              </a:rPr>
              <a:t>Communication of risk</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rgbClr val="000000"/>
                </a:solidFill>
                <a:ea typeface="Microsoft YaHei" pitchFamily="2"/>
                <a:cs typeface="Geneva" pitchFamily="2"/>
              </a:rPr>
              <a:t>Lack of Risk Mitigation</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rgbClr val="000000"/>
                </a:solidFill>
                <a:ea typeface="Microsoft YaHei" pitchFamily="2"/>
                <a:cs typeface="Geneva" pitchFamily="2"/>
              </a:rPr>
              <a:t>Response to Exposure</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endParaRPr lang="en-US" sz="1800" dirty="0">
              <a:solidFill>
                <a:srgbClr val="000000"/>
              </a:solidFill>
              <a:ea typeface="Microsoft YaHei" pitchFamily="2"/>
              <a:cs typeface="Geneva" pitchFamily="2"/>
            </a:endParaRPr>
          </a:p>
        </p:txBody>
      </p:sp>
      <p:pic>
        <p:nvPicPr>
          <p:cNvPr id="3074" name="Picture 2" descr="Grateful Dead Clip Art &amp; Grateful Dead Clip Art Clip Art Images -  HDClipartAll">
            <a:extLst>
              <a:ext uri="{FF2B5EF4-FFF2-40B4-BE49-F238E27FC236}">
                <a16:creationId xmlns:a16="http://schemas.microsoft.com/office/drawing/2014/main" id="{0F9B1ECF-FC9F-4A92-9B3B-FEA604C9B1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249" y="191580"/>
            <a:ext cx="2652974" cy="85298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E5EDD73-2F45-BDA4-1FD9-36EC600BBFD8}"/>
              </a:ext>
            </a:extLst>
          </p:cNvPr>
          <p:cNvSpPr>
            <a:spLocks noGrp="1"/>
          </p:cNvSpPr>
          <p:nvPr>
            <p:ph type="title"/>
          </p:nvPr>
        </p:nvSpPr>
        <p:spPr>
          <a:xfrm>
            <a:off x="399666" y="300881"/>
            <a:ext cx="7279933" cy="921715"/>
          </a:xfrm>
        </p:spPr>
        <p:txBody>
          <a:bodyPr>
            <a:normAutofit fontScale="90000"/>
          </a:bodyPr>
          <a:lstStyle/>
          <a:p>
            <a:r>
              <a:rPr lang="en-US" dirty="0"/>
              <a:t>D4b: You are not restricted to </a:t>
            </a:r>
            <a:br>
              <a:rPr lang="en-US" dirty="0"/>
            </a:br>
            <a:r>
              <a:rPr lang="en-US" dirty="0"/>
              <a:t>         MMMME as ‘bones’</a:t>
            </a:r>
            <a:br>
              <a:rPr lang="en-US" dirty="0"/>
            </a:br>
            <a:endParaRPr lang="en-US" dirty="0"/>
          </a:p>
        </p:txBody>
      </p:sp>
      <p:sp>
        <p:nvSpPr>
          <p:cNvPr id="4" name="Text Box 4">
            <a:extLst>
              <a:ext uri="{FF2B5EF4-FFF2-40B4-BE49-F238E27FC236}">
                <a16:creationId xmlns:a16="http://schemas.microsoft.com/office/drawing/2014/main" id="{AF6D3AC6-3B08-5F59-AF61-B1111CD02795}"/>
              </a:ext>
            </a:extLst>
          </p:cNvPr>
          <p:cNvSpPr/>
          <p:nvPr/>
        </p:nvSpPr>
        <p:spPr>
          <a:xfrm>
            <a:off x="276042" y="1132729"/>
            <a:ext cx="8326420" cy="19290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5100" rIns="67500" bIns="35100" anchor="t" anchorCtr="0" compatLnSpc="0">
            <a:spAutoFit/>
          </a:bodyPr>
          <a:lstStyle/>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chemeClr val="tx2">
                    <a:lumMod val="95000"/>
                    <a:lumOff val="5000"/>
                  </a:schemeClr>
                </a:solidFill>
                <a:ea typeface="Microsoft YaHei" pitchFamily="2"/>
                <a:cs typeface="Geneva" pitchFamily="2"/>
              </a:rPr>
              <a:t>Traditional Big Bones:  Man, Machine, Method, Material, Environment</a:t>
            </a:r>
            <a:br>
              <a:rPr lang="en-US" sz="1800" dirty="0">
                <a:solidFill>
                  <a:schemeClr val="tx2">
                    <a:lumMod val="95000"/>
                    <a:lumOff val="5000"/>
                  </a:schemeClr>
                </a:solidFill>
                <a:ea typeface="Microsoft YaHei" pitchFamily="2"/>
                <a:cs typeface="Geneva" pitchFamily="2"/>
              </a:rPr>
            </a:br>
            <a:br>
              <a:rPr lang="en-US" sz="1800" dirty="0">
                <a:solidFill>
                  <a:schemeClr val="tx2">
                    <a:lumMod val="95000"/>
                    <a:lumOff val="5000"/>
                  </a:schemeClr>
                </a:solidFill>
                <a:ea typeface="Microsoft YaHei" pitchFamily="2"/>
                <a:cs typeface="Geneva" pitchFamily="2"/>
              </a:rPr>
            </a:br>
            <a:r>
              <a:rPr lang="en-US" sz="1800" u="sng" dirty="0">
                <a:solidFill>
                  <a:schemeClr val="tx2">
                    <a:lumMod val="95000"/>
                    <a:lumOff val="5000"/>
                  </a:schemeClr>
                </a:solidFill>
                <a:ea typeface="Microsoft YaHei" pitchFamily="2"/>
                <a:cs typeface="Geneva" pitchFamily="2"/>
              </a:rPr>
              <a:t>You can do better</a:t>
            </a:r>
            <a:r>
              <a:rPr lang="en-US" sz="1800" dirty="0">
                <a:solidFill>
                  <a:schemeClr val="tx2">
                    <a:lumMod val="95000"/>
                    <a:lumOff val="5000"/>
                  </a:schemeClr>
                </a:solidFill>
                <a:ea typeface="Microsoft YaHei" pitchFamily="2"/>
                <a:cs typeface="Geneva" pitchFamily="2"/>
              </a:rPr>
              <a:t>… (customize to something that serves your problem solving rather than restricting it… example: it is a waste of time to worry about what bone an idea goes on.)</a:t>
            </a: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endParaRPr lang="en-US" sz="1800" dirty="0">
              <a:solidFill>
                <a:schemeClr val="tx2">
                  <a:lumMod val="95000"/>
                  <a:lumOff val="5000"/>
                </a:schemeClr>
              </a:solidFill>
              <a:ea typeface="Microsoft YaHei" pitchFamily="2"/>
              <a:cs typeface="Geneva" pitchFamily="2"/>
            </a:endParaRPr>
          </a:p>
          <a:p>
            <a:pP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800" dirty="0">
                <a:solidFill>
                  <a:schemeClr val="tx2">
                    <a:lumMod val="95000"/>
                    <a:lumOff val="5000"/>
                  </a:schemeClr>
                </a:solidFill>
                <a:ea typeface="Microsoft YaHei" pitchFamily="2"/>
                <a:cs typeface="Geneva" pitchFamily="2"/>
              </a:rPr>
              <a:t>Examples:</a:t>
            </a:r>
          </a:p>
        </p:txBody>
      </p:sp>
      <p:sp>
        <p:nvSpPr>
          <p:cNvPr id="6" name="TextBox 4">
            <a:extLst>
              <a:ext uri="{FF2B5EF4-FFF2-40B4-BE49-F238E27FC236}">
                <a16:creationId xmlns:a16="http://schemas.microsoft.com/office/drawing/2014/main" id="{E7C304FA-B39D-55F9-A13D-D5615301A020}"/>
              </a:ext>
            </a:extLst>
          </p:cNvPr>
          <p:cNvSpPr/>
          <p:nvPr/>
        </p:nvSpPr>
        <p:spPr>
          <a:xfrm>
            <a:off x="399666" y="5862028"/>
            <a:ext cx="8602879" cy="7256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67500" tIns="33750" rIns="67500" bIns="33750" anchor="t" anchorCtr="0" compatLnSpc="0">
            <a:spAutoFit/>
          </a:bodyPr>
          <a:lstStyle/>
          <a:p>
            <a:r>
              <a:rPr lang="en-US" sz="2100" dirty="0">
                <a:solidFill>
                  <a:schemeClr val="bg1"/>
                </a:solidFill>
                <a:latin typeface="Calibri" pitchFamily="18"/>
                <a:ea typeface="Microsoft YaHei" pitchFamily="2"/>
                <a:cs typeface="Arial" pitchFamily="2"/>
              </a:rPr>
              <a:t>Process oriented approach:  Do a high level process map of the suspect process and use </a:t>
            </a:r>
            <a:r>
              <a:rPr lang="en-US" sz="2100" b="1" dirty="0">
                <a:solidFill>
                  <a:schemeClr val="bg1"/>
                </a:solidFill>
                <a:latin typeface="Calibri" pitchFamily="18"/>
                <a:ea typeface="Microsoft YaHei" pitchFamily="2"/>
                <a:cs typeface="Arial" pitchFamily="2"/>
              </a:rPr>
              <a:t>each process step as a Big Bone.</a:t>
            </a:r>
          </a:p>
        </p:txBody>
      </p:sp>
      <p:pic>
        <p:nvPicPr>
          <p:cNvPr id="10" name="Audio 9">
            <a:hlinkClick r:id="" action="ppaction://media"/>
            <a:extLst>
              <a:ext uri="{FF2B5EF4-FFF2-40B4-BE49-F238E27FC236}">
                <a16:creationId xmlns:a16="http://schemas.microsoft.com/office/drawing/2014/main" id="{5C059BC4-9E73-71BB-4D69-647CD908AB3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6539187" y="4332356"/>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3763"/>
    </mc:Choice>
    <mc:Fallback xmlns="">
      <p:transition spd="slow" advTm="83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83AA4481-C056-4CD8-A6BB-D9BF22600275}"/>
              </a:ext>
            </a:extLst>
          </p:cNvPr>
          <p:cNvSpPr/>
          <p:nvPr/>
        </p:nvSpPr>
        <p:spPr>
          <a:xfrm>
            <a:off x="632339" y="1529280"/>
            <a:ext cx="6857730" cy="3663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3750" rIns="67500" bIns="33750" anchor="t" anchorCtr="0" compatLnSpc="0">
            <a:noAutofit/>
          </a:bodyPr>
          <a:lstStyle/>
          <a:p>
            <a:pPr>
              <a:spcBef>
                <a:spcPts val="374"/>
              </a:spcBef>
              <a:tabLst>
                <a:tab pos="427410" algn="l"/>
                <a:tab pos="1113209" algn="l"/>
                <a:tab pos="1799010" algn="l"/>
                <a:tab pos="2484810" algn="l"/>
                <a:tab pos="3170609" algn="l"/>
                <a:tab pos="3856410" algn="l"/>
                <a:tab pos="4542210" algn="l"/>
                <a:tab pos="5228010" algn="l"/>
                <a:tab pos="5913809" algn="l"/>
                <a:tab pos="6599610" algn="l"/>
                <a:tab pos="7285409" algn="l"/>
              </a:tabLst>
            </a:pPr>
            <a:r>
              <a:rPr lang="en-US" sz="1500" b="1" dirty="0">
                <a:solidFill>
                  <a:srgbClr val="00269A"/>
                </a:solidFill>
                <a:latin typeface="Arial" panose="020B0604020202020204" pitchFamily="34" charset="0"/>
                <a:ea typeface="Microsoft YaHei" pitchFamily="1"/>
                <a:cs typeface="Arial" panose="020B0604020202020204" pitchFamily="34" charset="0"/>
              </a:rPr>
              <a:t>HUMAN ERROR is </a:t>
            </a:r>
            <a:r>
              <a:rPr lang="en-US" sz="1500" b="1" u="sng" dirty="0">
                <a:solidFill>
                  <a:srgbClr val="00269A"/>
                </a:solidFill>
                <a:latin typeface="Arial" panose="020B0604020202020204" pitchFamily="34" charset="0"/>
                <a:ea typeface="Microsoft YaHei" pitchFamily="1"/>
                <a:cs typeface="Arial" panose="020B0604020202020204" pitchFamily="34" charset="0"/>
              </a:rPr>
              <a:t>not an acceptable root cause</a:t>
            </a:r>
          </a:p>
          <a:p>
            <a:pPr>
              <a:spcBef>
                <a:spcPts val="374"/>
              </a:spcBef>
              <a:tabLst>
                <a:tab pos="427410" algn="l"/>
                <a:tab pos="1113209" algn="l"/>
                <a:tab pos="1799010" algn="l"/>
                <a:tab pos="2484810" algn="l"/>
                <a:tab pos="3170609" algn="l"/>
                <a:tab pos="3856410" algn="l"/>
                <a:tab pos="4542210" algn="l"/>
                <a:tab pos="5228010" algn="l"/>
                <a:tab pos="5913809" algn="l"/>
                <a:tab pos="6599610" algn="l"/>
                <a:tab pos="7285409" algn="l"/>
              </a:tabLst>
            </a:pPr>
            <a:r>
              <a:rPr lang="en-US" sz="1500" b="1" i="1" dirty="0">
                <a:solidFill>
                  <a:srgbClr val="00269A"/>
                </a:solidFill>
                <a:latin typeface="Arial" panose="020B0604020202020204" pitchFamily="34" charset="0"/>
                <a:ea typeface="Microsoft YaHei" pitchFamily="1"/>
                <a:cs typeface="Arial" panose="020B0604020202020204" pitchFamily="34" charset="0"/>
              </a:rPr>
              <a:t>How should we approach human error?</a:t>
            </a:r>
            <a:br>
              <a:rPr lang="en-US" sz="1500" b="1" i="1" dirty="0">
                <a:solidFill>
                  <a:srgbClr val="00269A"/>
                </a:solidFill>
                <a:latin typeface="Arial" panose="020B0604020202020204" pitchFamily="34" charset="0"/>
                <a:ea typeface="Microsoft YaHei" pitchFamily="1"/>
                <a:cs typeface="Arial" panose="020B0604020202020204" pitchFamily="34" charset="0"/>
              </a:rPr>
            </a:br>
            <a:endParaRPr lang="en-US" sz="1500" b="1" i="1" dirty="0">
              <a:solidFill>
                <a:srgbClr val="00269A"/>
              </a:solidFill>
              <a:latin typeface="Arial" panose="020B0604020202020204" pitchFamily="34" charset="0"/>
              <a:ea typeface="Microsoft YaHei" pitchFamily="1"/>
              <a:cs typeface="Arial" panose="020B0604020202020204" pitchFamily="34" charset="0"/>
            </a:endParaRPr>
          </a:p>
          <a:p>
            <a:pPr marL="285750" indent="-285750">
              <a:spcBef>
                <a:spcPts val="451"/>
              </a:spcBef>
              <a:buClr>
                <a:srgbClr val="000000"/>
              </a:buClr>
              <a:buSzPct val="100000"/>
              <a:buFont typeface="Arial" panose="020B0604020202020204" pitchFamily="34" charset="0"/>
              <a:buChar char="•"/>
              <a:tabLst>
                <a:tab pos="427410" algn="l"/>
                <a:tab pos="1113209" algn="l"/>
                <a:tab pos="1799010" algn="l"/>
                <a:tab pos="2484810" algn="l"/>
                <a:tab pos="3170609" algn="l"/>
                <a:tab pos="3856410" algn="l"/>
                <a:tab pos="4542210" algn="l"/>
                <a:tab pos="5228010" algn="l"/>
                <a:tab pos="5913809" algn="l"/>
                <a:tab pos="6599610" algn="l"/>
                <a:tab pos="7285409" algn="l"/>
              </a:tabLst>
            </a:pPr>
            <a:r>
              <a:rPr lang="en-US" sz="1800" b="1" dirty="0">
                <a:solidFill>
                  <a:srgbClr val="00269A"/>
                </a:solidFill>
                <a:latin typeface="Arial" panose="020B0604020202020204" pitchFamily="34" charset="0"/>
                <a:ea typeface="Microsoft YaHei" pitchFamily="1"/>
                <a:cs typeface="Arial" panose="020B0604020202020204" pitchFamily="34" charset="0"/>
              </a:rPr>
              <a:t>Don’t be resigned to human errors. Don’t accept:</a:t>
            </a:r>
          </a:p>
          <a:p>
            <a:pPr marL="555929" lvl="1" indent="-212760">
              <a:spcBef>
                <a:spcPts val="374"/>
              </a:spcBef>
              <a:buClr>
                <a:srgbClr val="000000"/>
              </a:buClr>
              <a:buSzPct val="100000"/>
              <a:buFont typeface="Arial" pitchFamily="32"/>
              <a:buChar char="–"/>
              <a:tabLst>
                <a:tab pos="983339" algn="l"/>
                <a:tab pos="1669139" algn="l"/>
                <a:tab pos="2354939" algn="l"/>
                <a:tab pos="3040739" algn="l"/>
                <a:tab pos="3726539" algn="l"/>
                <a:tab pos="4412339" algn="l"/>
                <a:tab pos="5098139" algn="l"/>
                <a:tab pos="5783939" algn="l"/>
                <a:tab pos="6469739" algn="l"/>
                <a:tab pos="7155539" algn="l"/>
                <a:tab pos="7841339" algn="l"/>
              </a:tabLst>
            </a:pPr>
            <a:r>
              <a:rPr lang="en-US" sz="1500" dirty="0">
                <a:solidFill>
                  <a:srgbClr val="00269A"/>
                </a:solidFill>
                <a:latin typeface="Arial" panose="020B0604020202020204" pitchFamily="34" charset="0"/>
                <a:ea typeface="Microsoft YaHei" pitchFamily="1"/>
                <a:cs typeface="Arial" panose="020B0604020202020204" pitchFamily="34" charset="0"/>
              </a:rPr>
              <a:t>Defects are inevitable, some are bound to escape</a:t>
            </a:r>
          </a:p>
          <a:p>
            <a:pPr marL="555929" lvl="1" indent="-212760">
              <a:spcBef>
                <a:spcPts val="374"/>
              </a:spcBef>
              <a:buClr>
                <a:srgbClr val="000000"/>
              </a:buClr>
              <a:buSzPct val="100000"/>
              <a:buFont typeface="Arial" pitchFamily="32"/>
              <a:buChar char="–"/>
              <a:tabLst>
                <a:tab pos="983339" algn="l"/>
                <a:tab pos="1669139" algn="l"/>
                <a:tab pos="2354939" algn="l"/>
                <a:tab pos="3040739" algn="l"/>
                <a:tab pos="3726539" algn="l"/>
                <a:tab pos="4412339" algn="l"/>
                <a:tab pos="5098139" algn="l"/>
                <a:tab pos="5783939" algn="l"/>
                <a:tab pos="6469739" algn="l"/>
                <a:tab pos="7155539" algn="l"/>
                <a:tab pos="7841339" algn="l"/>
              </a:tabLst>
            </a:pPr>
            <a:r>
              <a:rPr lang="en-US" sz="1500" dirty="0">
                <a:solidFill>
                  <a:srgbClr val="00269A"/>
                </a:solidFill>
                <a:latin typeface="Arial" panose="020B0604020202020204" pitchFamily="34" charset="0"/>
                <a:ea typeface="Microsoft YaHei" pitchFamily="1"/>
                <a:cs typeface="Arial" panose="020B0604020202020204" pitchFamily="34" charset="0"/>
              </a:rPr>
              <a:t>People make mistakes / Blame it on the person</a:t>
            </a:r>
          </a:p>
          <a:p>
            <a:pPr marL="555929" lvl="1" indent="-212760">
              <a:spcBef>
                <a:spcPts val="374"/>
              </a:spcBef>
              <a:buClr>
                <a:srgbClr val="000000"/>
              </a:buClr>
              <a:buSzPct val="100000"/>
              <a:buFont typeface="Arial" pitchFamily="32"/>
              <a:buChar char="–"/>
              <a:tabLst>
                <a:tab pos="983339" algn="l"/>
                <a:tab pos="1669139" algn="l"/>
                <a:tab pos="2354939" algn="l"/>
                <a:tab pos="3040739" algn="l"/>
                <a:tab pos="3726539" algn="l"/>
                <a:tab pos="4412339" algn="l"/>
                <a:tab pos="5098139" algn="l"/>
                <a:tab pos="5783939" algn="l"/>
                <a:tab pos="6469739" algn="l"/>
                <a:tab pos="7155539" algn="l"/>
                <a:tab pos="7841339" algn="l"/>
              </a:tabLst>
            </a:pPr>
            <a:r>
              <a:rPr lang="en-US" sz="1500" dirty="0">
                <a:solidFill>
                  <a:srgbClr val="00269A"/>
                </a:solidFill>
                <a:latin typeface="Arial" panose="020B0604020202020204" pitchFamily="34" charset="0"/>
                <a:ea typeface="Microsoft YaHei" pitchFamily="1"/>
                <a:cs typeface="Arial" panose="020B0604020202020204" pitchFamily="34" charset="0"/>
              </a:rPr>
              <a:t>It’s OK, we’ll detect at final inspection</a:t>
            </a:r>
          </a:p>
          <a:p>
            <a:pPr marL="555929" lvl="1" indent="-212760">
              <a:spcBef>
                <a:spcPts val="374"/>
              </a:spcBef>
              <a:buClr>
                <a:srgbClr val="000000"/>
              </a:buClr>
              <a:buSzPct val="100000"/>
              <a:buFont typeface="Arial" pitchFamily="32"/>
              <a:buChar char="–"/>
              <a:tabLst>
                <a:tab pos="983339" algn="l"/>
                <a:tab pos="1669139" algn="l"/>
                <a:tab pos="2354939" algn="l"/>
                <a:tab pos="3040739" algn="l"/>
                <a:tab pos="3726539" algn="l"/>
                <a:tab pos="4412339" algn="l"/>
                <a:tab pos="5098139" algn="l"/>
                <a:tab pos="5783939" algn="l"/>
                <a:tab pos="6469739" algn="l"/>
                <a:tab pos="7155539" algn="l"/>
                <a:tab pos="7841339" algn="l"/>
              </a:tabLst>
            </a:pPr>
            <a:r>
              <a:rPr lang="en-US" sz="1500" dirty="0">
                <a:solidFill>
                  <a:srgbClr val="00269A"/>
                </a:solidFill>
                <a:latin typeface="Arial" panose="020B0604020202020204" pitchFamily="34" charset="0"/>
                <a:ea typeface="Microsoft YaHei" pitchFamily="1"/>
                <a:cs typeface="Arial" panose="020B0604020202020204" pitchFamily="34" charset="0"/>
              </a:rPr>
              <a:t>Depending on or blaming errors on Sampling inspection</a:t>
            </a:r>
          </a:p>
          <a:p>
            <a:pPr>
              <a:spcBef>
                <a:spcPts val="374"/>
              </a:spcBef>
              <a:buClr>
                <a:srgbClr val="000000"/>
              </a:buClr>
              <a:buSzPct val="100000"/>
              <a:buFont typeface="Arial" pitchFamily="32"/>
              <a:buChar char="•"/>
              <a:tabLst>
                <a:tab pos="427410" algn="l"/>
                <a:tab pos="1113209" algn="l"/>
                <a:tab pos="1799010" algn="l"/>
                <a:tab pos="2484810" algn="l"/>
                <a:tab pos="3170609" algn="l"/>
                <a:tab pos="3856410" algn="l"/>
                <a:tab pos="4542210" algn="l"/>
                <a:tab pos="5228010" algn="l"/>
                <a:tab pos="5913809" algn="l"/>
                <a:tab pos="6599610" algn="l"/>
                <a:tab pos="7285409" algn="l"/>
              </a:tabLst>
            </a:pPr>
            <a:r>
              <a:rPr lang="en-US" sz="1800" b="1" dirty="0">
                <a:solidFill>
                  <a:srgbClr val="00269A"/>
                </a:solidFill>
                <a:latin typeface="Arial" panose="020B0604020202020204" pitchFamily="34" charset="0"/>
                <a:ea typeface="Microsoft YaHei" pitchFamily="1"/>
                <a:cs typeface="Arial" panose="020B0604020202020204" pitchFamily="34" charset="0"/>
              </a:rPr>
              <a:t>   Think Positive</a:t>
            </a:r>
          </a:p>
          <a:p>
            <a:pPr marL="555929" lvl="1" indent="-212760">
              <a:spcBef>
                <a:spcPts val="374"/>
              </a:spcBef>
              <a:buClr>
                <a:srgbClr val="000000"/>
              </a:buClr>
              <a:buSzPct val="100000"/>
              <a:buFont typeface="Arial" pitchFamily="32"/>
              <a:buChar char="–"/>
              <a:tabLst>
                <a:tab pos="983339" algn="l"/>
                <a:tab pos="1669139" algn="l"/>
                <a:tab pos="2354939" algn="l"/>
                <a:tab pos="3040739" algn="l"/>
                <a:tab pos="3726539" algn="l"/>
                <a:tab pos="4412339" algn="l"/>
                <a:tab pos="5098139" algn="l"/>
                <a:tab pos="5783939" algn="l"/>
                <a:tab pos="6469739" algn="l"/>
                <a:tab pos="7155539" algn="l"/>
                <a:tab pos="7841339" algn="l"/>
              </a:tabLst>
            </a:pPr>
            <a:r>
              <a:rPr lang="en-US" sz="1500" dirty="0">
                <a:solidFill>
                  <a:srgbClr val="00269A"/>
                </a:solidFill>
                <a:latin typeface="Arial" panose="020B0604020202020204" pitchFamily="34" charset="0"/>
                <a:ea typeface="Microsoft YaHei" pitchFamily="1"/>
                <a:cs typeface="Arial" panose="020B0604020202020204" pitchFamily="34" charset="0"/>
              </a:rPr>
              <a:t>Defects can be eliminated</a:t>
            </a:r>
          </a:p>
          <a:p>
            <a:pPr marL="555929" lvl="1" indent="-212760">
              <a:spcBef>
                <a:spcPts val="374"/>
              </a:spcBef>
              <a:buClr>
                <a:srgbClr val="0000FF"/>
              </a:buClr>
              <a:buSzPct val="100000"/>
              <a:buFont typeface="Arial" pitchFamily="32"/>
              <a:buChar char="–"/>
              <a:tabLst>
                <a:tab pos="983339" algn="l"/>
                <a:tab pos="1669139" algn="l"/>
                <a:tab pos="2354939" algn="l"/>
                <a:tab pos="3040739" algn="l"/>
                <a:tab pos="3726539" algn="l"/>
                <a:tab pos="4412339" algn="l"/>
                <a:tab pos="5098139" algn="l"/>
                <a:tab pos="5783939" algn="l"/>
                <a:tab pos="6469739" algn="l"/>
                <a:tab pos="7155539" algn="l"/>
                <a:tab pos="7841339" algn="l"/>
              </a:tabLst>
            </a:pPr>
            <a:r>
              <a:rPr lang="en-US" sz="1500" dirty="0">
                <a:solidFill>
                  <a:srgbClr val="00269A"/>
                </a:solidFill>
                <a:latin typeface="Arial" panose="020B0604020202020204" pitchFamily="34" charset="0"/>
                <a:ea typeface="Microsoft YaHei" pitchFamily="1"/>
                <a:cs typeface="Arial" panose="020B0604020202020204" pitchFamily="34" charset="0"/>
              </a:rPr>
              <a:t>The more you find the better you’ll be (as you </a:t>
            </a:r>
            <a:br>
              <a:rPr lang="en-US" sz="1500" dirty="0">
                <a:solidFill>
                  <a:srgbClr val="00269A"/>
                </a:solidFill>
                <a:latin typeface="Arial" panose="020B0604020202020204" pitchFamily="34" charset="0"/>
                <a:ea typeface="Microsoft YaHei" pitchFamily="1"/>
                <a:cs typeface="Arial" panose="020B0604020202020204" pitchFamily="34" charset="0"/>
              </a:rPr>
            </a:br>
            <a:r>
              <a:rPr lang="en-US" sz="1500" dirty="0">
                <a:solidFill>
                  <a:srgbClr val="00269A"/>
                </a:solidFill>
                <a:latin typeface="Arial" panose="020B0604020202020204" pitchFamily="34" charset="0"/>
                <a:ea typeface="Microsoft YaHei" pitchFamily="1"/>
                <a:cs typeface="Arial" panose="020B0604020202020204" pitchFamily="34" charset="0"/>
              </a:rPr>
              <a:t>  eliminate them)!</a:t>
            </a:r>
          </a:p>
          <a:p>
            <a:pPr marL="555929" lvl="1" indent="-212760">
              <a:spcBef>
                <a:spcPts val="374"/>
              </a:spcBef>
              <a:buClr>
                <a:srgbClr val="000000"/>
              </a:buClr>
              <a:buSzPct val="100000"/>
              <a:buFont typeface="Arial" pitchFamily="32"/>
              <a:buChar char="–"/>
              <a:tabLst>
                <a:tab pos="983339" algn="l"/>
                <a:tab pos="1669139" algn="l"/>
                <a:tab pos="2354939" algn="l"/>
                <a:tab pos="3040739" algn="l"/>
                <a:tab pos="3726539" algn="l"/>
                <a:tab pos="4412339" algn="l"/>
                <a:tab pos="5098139" algn="l"/>
                <a:tab pos="5783939" algn="l"/>
                <a:tab pos="6469739" algn="l"/>
                <a:tab pos="7155539" algn="l"/>
                <a:tab pos="7841339" algn="l"/>
              </a:tabLst>
            </a:pPr>
            <a:r>
              <a:rPr lang="en-US" sz="1500" dirty="0">
                <a:solidFill>
                  <a:srgbClr val="00269A"/>
                </a:solidFill>
                <a:latin typeface="Arial" panose="020B0604020202020204" pitchFamily="34" charset="0"/>
                <a:ea typeface="Microsoft YaHei" pitchFamily="1"/>
                <a:cs typeface="Arial" panose="020B0604020202020204" pitchFamily="34" charset="0"/>
              </a:rPr>
              <a:t>Create a mistake-proof environment by </a:t>
            </a:r>
            <a:r>
              <a:rPr lang="en-US" sz="1350" dirty="0">
                <a:solidFill>
                  <a:srgbClr val="00269A"/>
                </a:solidFill>
                <a:latin typeface="Arial" panose="020B0604020202020204" pitchFamily="34" charset="0"/>
                <a:ea typeface="Microsoft YaHei" pitchFamily="1"/>
                <a:cs typeface="Arial" panose="020B0604020202020204" pitchFamily="34" charset="0"/>
              </a:rPr>
              <a:t>focusing on the process</a:t>
            </a:r>
          </a:p>
          <a:p>
            <a:pPr marL="967399" lvl="2" indent="-212760">
              <a:spcBef>
                <a:spcPts val="374"/>
              </a:spcBef>
              <a:buClr>
                <a:srgbClr val="000000"/>
              </a:buClr>
              <a:buSzPct val="100000"/>
              <a:buFont typeface="Arial" pitchFamily="32"/>
              <a:buChar char="–"/>
              <a:tabLst>
                <a:tab pos="983339" algn="l"/>
                <a:tab pos="1669139" algn="l"/>
                <a:tab pos="2354939" algn="l"/>
                <a:tab pos="3040739" algn="l"/>
                <a:tab pos="3726539" algn="l"/>
                <a:tab pos="4412339" algn="l"/>
                <a:tab pos="5098139" algn="l"/>
                <a:tab pos="5783939" algn="l"/>
                <a:tab pos="6469739" algn="l"/>
                <a:tab pos="7155539" algn="l"/>
                <a:tab pos="7841339" algn="l"/>
              </a:tabLst>
            </a:pPr>
            <a:r>
              <a:rPr lang="en-US" sz="1350" dirty="0">
                <a:solidFill>
                  <a:srgbClr val="00269A"/>
                </a:solidFill>
                <a:latin typeface="Arial" panose="020B0604020202020204" pitchFamily="34" charset="0"/>
                <a:ea typeface="Microsoft YaHei" pitchFamily="1"/>
                <a:cs typeface="Arial" panose="020B0604020202020204" pitchFamily="34" charset="0"/>
              </a:rPr>
              <a:t>Risk based thinking tool:  PFMEA (don’t go overboard)</a:t>
            </a:r>
          </a:p>
          <a:p>
            <a:pPr marL="555929" lvl="1" indent="-212760">
              <a:spcBef>
                <a:spcPts val="374"/>
              </a:spcBef>
              <a:buClr>
                <a:srgbClr val="7030A0"/>
              </a:buClr>
              <a:buSzPct val="100000"/>
              <a:buFont typeface="Arial" pitchFamily="32"/>
              <a:buChar char="–"/>
              <a:tabLst>
                <a:tab pos="983339" algn="l"/>
                <a:tab pos="1669139" algn="l"/>
                <a:tab pos="2354939" algn="l"/>
                <a:tab pos="3040739" algn="l"/>
                <a:tab pos="3726539" algn="l"/>
                <a:tab pos="4412339" algn="l"/>
                <a:tab pos="5098139" algn="l"/>
                <a:tab pos="5783939" algn="l"/>
                <a:tab pos="6469739" algn="l"/>
                <a:tab pos="7155539" algn="l"/>
                <a:tab pos="7841339" algn="l"/>
              </a:tabLst>
            </a:pPr>
            <a:r>
              <a:rPr lang="en-US" sz="1500" dirty="0">
                <a:solidFill>
                  <a:srgbClr val="00269A"/>
                </a:solidFill>
                <a:latin typeface="Arial" panose="020B0604020202020204" pitchFamily="34" charset="0"/>
                <a:ea typeface="Microsoft YaHei" pitchFamily="1"/>
                <a:cs typeface="Arial" panose="020B0604020202020204" pitchFamily="34" charset="0"/>
              </a:rPr>
              <a:t>Apply Mistake-Proofing concepts (following page)</a:t>
            </a:r>
            <a:br>
              <a:rPr lang="en-US" sz="1500" dirty="0">
                <a:solidFill>
                  <a:srgbClr val="00269A"/>
                </a:solidFill>
                <a:latin typeface="Arial" panose="020B0604020202020204" pitchFamily="34" charset="0"/>
                <a:ea typeface="Microsoft YaHei" pitchFamily="1"/>
                <a:cs typeface="Arial" panose="020B0604020202020204" pitchFamily="34" charset="0"/>
              </a:rPr>
            </a:br>
            <a:endParaRPr lang="en-US" sz="1500" dirty="0">
              <a:solidFill>
                <a:srgbClr val="00269A"/>
              </a:solidFill>
              <a:latin typeface="Arial" panose="020B0604020202020204" pitchFamily="34" charset="0"/>
              <a:ea typeface="Microsoft YaHei" pitchFamily="1"/>
              <a:cs typeface="Arial" panose="020B0604020202020204" pitchFamily="34" charset="0"/>
            </a:endParaRPr>
          </a:p>
          <a:p>
            <a:pPr marL="555929" indent="-212760">
              <a:spcBef>
                <a:spcPts val="525"/>
              </a:spcBef>
              <a:tabLst>
                <a:tab pos="983339" algn="l"/>
                <a:tab pos="1669139" algn="l"/>
                <a:tab pos="2354939" algn="l"/>
                <a:tab pos="3040739" algn="l"/>
                <a:tab pos="3726539" algn="l"/>
                <a:tab pos="4412339" algn="l"/>
                <a:tab pos="5098139" algn="l"/>
                <a:tab pos="5783939" algn="l"/>
                <a:tab pos="6469739" algn="l"/>
                <a:tab pos="7155539" algn="l"/>
                <a:tab pos="7841339" algn="l"/>
              </a:tabLst>
            </a:pPr>
            <a:endParaRPr lang="en-US" sz="2100" dirty="0">
              <a:solidFill>
                <a:srgbClr val="00269A"/>
              </a:solidFill>
              <a:latin typeface="Arial" panose="020B0604020202020204" pitchFamily="34" charset="0"/>
              <a:ea typeface="Microsoft YaHei" pitchFamily="1"/>
              <a:cs typeface="Arial" panose="020B0604020202020204" pitchFamily="34" charset="0"/>
            </a:endParaRPr>
          </a:p>
          <a:p>
            <a:pPr indent="-212760">
              <a:spcBef>
                <a:spcPts val="599"/>
              </a:spcBef>
              <a:tabLst>
                <a:tab pos="427410" algn="l"/>
                <a:tab pos="1113209" algn="l"/>
                <a:tab pos="1799010" algn="l"/>
                <a:tab pos="2484810" algn="l"/>
                <a:tab pos="3170609" algn="l"/>
                <a:tab pos="3856410" algn="l"/>
                <a:tab pos="4542210" algn="l"/>
                <a:tab pos="5228010" algn="l"/>
                <a:tab pos="5913809" algn="l"/>
                <a:tab pos="6599610" algn="l"/>
                <a:tab pos="7285409" algn="l"/>
              </a:tabLst>
            </a:pPr>
            <a:endParaRPr lang="en-US" sz="2400" dirty="0">
              <a:solidFill>
                <a:srgbClr val="00269A"/>
              </a:solidFill>
              <a:latin typeface="Arial" panose="020B0604020202020204" pitchFamily="34" charset="0"/>
              <a:ea typeface="Microsoft YaHei" pitchFamily="1"/>
              <a:cs typeface="Arial" panose="020B0604020202020204" pitchFamily="34" charset="0"/>
            </a:endParaRPr>
          </a:p>
        </p:txBody>
      </p:sp>
      <p:pic>
        <p:nvPicPr>
          <p:cNvPr id="5" name="Picture 4">
            <a:extLst>
              <a:ext uri="{FF2B5EF4-FFF2-40B4-BE49-F238E27FC236}">
                <a16:creationId xmlns:a16="http://schemas.microsoft.com/office/drawing/2014/main" id="{2208F01A-8290-499F-A793-DC5D221E753D}"/>
              </a:ext>
            </a:extLst>
          </p:cNvPr>
          <p:cNvPicPr>
            <a:picLocks noChangeAspect="1"/>
          </p:cNvPicPr>
          <p:nvPr/>
        </p:nvPicPr>
        <p:blipFill>
          <a:blip r:embed="rId5">
            <a:lum/>
            <a:alphaModFix/>
          </a:blip>
          <a:srcRect/>
          <a:stretch>
            <a:fillRect/>
          </a:stretch>
        </p:blipFill>
        <p:spPr>
          <a:xfrm>
            <a:off x="6418574" y="1529280"/>
            <a:ext cx="2142990" cy="1592730"/>
          </a:xfrm>
          <a:prstGeom prst="rect">
            <a:avLst/>
          </a:prstGeom>
          <a:noFill/>
          <a:ln>
            <a:noFill/>
          </a:ln>
        </p:spPr>
      </p:pic>
      <p:pic>
        <p:nvPicPr>
          <p:cNvPr id="6" name="Picture 5">
            <a:extLst>
              <a:ext uri="{FF2B5EF4-FFF2-40B4-BE49-F238E27FC236}">
                <a16:creationId xmlns:a16="http://schemas.microsoft.com/office/drawing/2014/main" id="{5F05B625-69FF-4E66-AEFB-42CD1AC3CA00}"/>
              </a:ext>
            </a:extLst>
          </p:cNvPr>
          <p:cNvPicPr>
            <a:picLocks noChangeAspect="1"/>
          </p:cNvPicPr>
          <p:nvPr/>
        </p:nvPicPr>
        <p:blipFill>
          <a:blip r:embed="rId6">
            <a:lum/>
            <a:alphaModFix/>
          </a:blip>
          <a:srcRect/>
          <a:stretch>
            <a:fillRect/>
          </a:stretch>
        </p:blipFill>
        <p:spPr>
          <a:xfrm>
            <a:off x="6700174" y="3560685"/>
            <a:ext cx="1571399" cy="1760670"/>
          </a:xfrm>
          <a:prstGeom prst="rect">
            <a:avLst/>
          </a:prstGeom>
          <a:noFill/>
          <a:ln>
            <a:noFill/>
          </a:ln>
        </p:spPr>
      </p:pic>
      <p:sp>
        <p:nvSpPr>
          <p:cNvPr id="4" name="Title 3">
            <a:extLst>
              <a:ext uri="{FF2B5EF4-FFF2-40B4-BE49-F238E27FC236}">
                <a16:creationId xmlns:a16="http://schemas.microsoft.com/office/drawing/2014/main" id="{63468692-6CF5-DD6C-A017-B733F5F5097E}"/>
              </a:ext>
            </a:extLst>
          </p:cNvPr>
          <p:cNvSpPr>
            <a:spLocks noGrp="1"/>
          </p:cNvSpPr>
          <p:nvPr>
            <p:ph type="title"/>
          </p:nvPr>
        </p:nvSpPr>
        <p:spPr>
          <a:xfrm>
            <a:off x="484933" y="1029810"/>
            <a:ext cx="7279933" cy="83768"/>
          </a:xfrm>
        </p:spPr>
        <p:txBody>
          <a:bodyPr>
            <a:normAutofit fontScale="90000"/>
          </a:bodyPr>
          <a:lstStyle/>
          <a:p>
            <a:r>
              <a:rPr lang="en-US" sz="2400" b="1" dirty="0">
                <a:solidFill>
                  <a:srgbClr val="00269A"/>
                </a:solidFill>
                <a:latin typeface="Arial" panose="020B0604020202020204" pitchFamily="34" charset="0"/>
                <a:ea typeface="Microsoft YaHei" pitchFamily="1"/>
                <a:cs typeface="Arial" panose="020B0604020202020204" pitchFamily="34" charset="0"/>
              </a:rPr>
              <a:t>D4b Tip:  Beware of “Root cause was ‘Human Error’”</a:t>
            </a:r>
            <a:br>
              <a:rPr lang="en-US" sz="2400" b="1" dirty="0">
                <a:solidFill>
                  <a:srgbClr val="00269A"/>
                </a:solidFill>
                <a:latin typeface="Arial" panose="020B0604020202020204" pitchFamily="34" charset="0"/>
                <a:ea typeface="Microsoft YaHei" pitchFamily="1"/>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32" name="Audio 31">
            <a:hlinkClick r:id="" action="ppaction://media"/>
            <a:extLst>
              <a:ext uri="{FF2B5EF4-FFF2-40B4-BE49-F238E27FC236}">
                <a16:creationId xmlns:a16="http://schemas.microsoft.com/office/drawing/2014/main" id="{48493998-7F9C-C992-35F7-7620FBD65CA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5391239" y="4678720"/>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4338"/>
    </mc:Choice>
    <mc:Fallback xmlns="">
      <p:transition spd="slow" advTm="144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1DAA-E42F-4291-BC03-470094ED1B92}"/>
              </a:ext>
            </a:extLst>
          </p:cNvPr>
          <p:cNvSpPr txBox="1">
            <a:spLocks noGrp="1"/>
          </p:cNvSpPr>
          <p:nvPr>
            <p:ph type="title"/>
          </p:nvPr>
        </p:nvSpPr>
        <p:spPr/>
        <p:txBody>
          <a:bodyPr/>
          <a:lstStyle/>
          <a:p>
            <a:pPr lvl="0"/>
            <a:r>
              <a:rPr lang="en-US" sz="3200" dirty="0"/>
              <a:t>D4c:  Root Cause Confirmation</a:t>
            </a:r>
          </a:p>
        </p:txBody>
      </p:sp>
      <p:sp>
        <p:nvSpPr>
          <p:cNvPr id="3" name="Content Placeholder 2">
            <a:extLst>
              <a:ext uri="{FF2B5EF4-FFF2-40B4-BE49-F238E27FC236}">
                <a16:creationId xmlns:a16="http://schemas.microsoft.com/office/drawing/2014/main" id="{86110EC9-8985-4A1B-B049-55DCF3A91D51}"/>
              </a:ext>
            </a:extLst>
          </p:cNvPr>
          <p:cNvSpPr txBox="1">
            <a:spLocks noGrp="1"/>
          </p:cNvSpPr>
          <p:nvPr>
            <p:ph type="body" idx="4294967295"/>
          </p:nvPr>
        </p:nvSpPr>
        <p:spPr>
          <a:xfrm>
            <a:off x="441325" y="1298575"/>
            <a:ext cx="8702675" cy="3600450"/>
          </a:xfrm>
        </p:spPr>
        <p:txBody>
          <a:bodyPr>
            <a:normAutofit/>
          </a:bodyPr>
          <a:lstStyle/>
          <a:p>
            <a:pPr>
              <a:spcBef>
                <a:spcPts val="751"/>
              </a:spcBef>
              <a:buFont typeface="Arial" pitchFamily="32"/>
              <a:buChar char="•"/>
            </a:pPr>
            <a:r>
              <a:rPr lang="en-US" sz="1600" dirty="0"/>
              <a:t>In D4a you have found at least one Error in your process (‘a WHAT’)… from D4b, you have at least one potential root cause (‘a HOW’), and now we will prove if it is ‘a valid WHY” or not.</a:t>
            </a:r>
          </a:p>
          <a:p>
            <a:pPr>
              <a:spcBef>
                <a:spcPts val="751"/>
              </a:spcBef>
              <a:buFont typeface="Arial" pitchFamily="32"/>
              <a:buChar char="•"/>
            </a:pPr>
            <a:r>
              <a:rPr lang="en-US" sz="1600" dirty="0"/>
              <a:t>To do this requires a </a:t>
            </a:r>
            <a:r>
              <a:rPr lang="en-US" sz="1600" b="1" dirty="0"/>
              <a:t>definition of root cause</a:t>
            </a:r>
            <a:endParaRPr lang="en-US" sz="1600" dirty="0"/>
          </a:p>
        </p:txBody>
      </p:sp>
      <p:sp>
        <p:nvSpPr>
          <p:cNvPr id="4" name="Rectangle 3">
            <a:extLst>
              <a:ext uri="{FF2B5EF4-FFF2-40B4-BE49-F238E27FC236}">
                <a16:creationId xmlns:a16="http://schemas.microsoft.com/office/drawing/2014/main" id="{83971C84-E168-4609-A7B5-153B881D07F9}"/>
              </a:ext>
            </a:extLst>
          </p:cNvPr>
          <p:cNvSpPr/>
          <p:nvPr/>
        </p:nvSpPr>
        <p:spPr>
          <a:xfrm>
            <a:off x="6261300" y="3429000"/>
            <a:ext cx="2430270" cy="15749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FAADC"/>
          </a:solidFill>
          <a:ln w="12600">
            <a:solidFill>
              <a:srgbClr val="325490"/>
            </a:solidFill>
            <a:prstDash val="solid"/>
            <a:miter/>
          </a:ln>
        </p:spPr>
        <p:txBody>
          <a:bodyPr vert="horz" wrap="square" lIns="67500" tIns="33750" rIns="67500" bIns="33750" anchor="ctr" anchorCtr="0" compatLnSpc="0">
            <a:noAutofit/>
          </a:bodyPr>
          <a:lstStyle/>
          <a:p>
            <a:pPr hangingPunct="0"/>
            <a:endParaRPr lang="en-US" sz="1350">
              <a:latin typeface="Arial" pitchFamily="18"/>
              <a:ea typeface="Microsoft YaHei" pitchFamily="2"/>
              <a:cs typeface="Arial" pitchFamily="2"/>
            </a:endParaRPr>
          </a:p>
        </p:txBody>
      </p:sp>
      <p:sp>
        <p:nvSpPr>
          <p:cNvPr id="5" name="Straight Connector 4">
            <a:extLst>
              <a:ext uri="{FF2B5EF4-FFF2-40B4-BE49-F238E27FC236}">
                <a16:creationId xmlns:a16="http://schemas.microsoft.com/office/drawing/2014/main" id="{E53F36DB-09F8-41D4-AD9F-526F30E72913}"/>
              </a:ext>
            </a:extLst>
          </p:cNvPr>
          <p:cNvSpPr/>
          <p:nvPr/>
        </p:nvSpPr>
        <p:spPr>
          <a:xfrm>
            <a:off x="7456320" y="3060180"/>
            <a:ext cx="19980" cy="1944000"/>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6" name="Straight Connector 5">
            <a:extLst>
              <a:ext uri="{FF2B5EF4-FFF2-40B4-BE49-F238E27FC236}">
                <a16:creationId xmlns:a16="http://schemas.microsoft.com/office/drawing/2014/main" id="{D89AF893-AA09-49EB-9BA3-F35E4340BF7A}"/>
              </a:ext>
            </a:extLst>
          </p:cNvPr>
          <p:cNvSpPr/>
          <p:nvPr/>
        </p:nvSpPr>
        <p:spPr>
          <a:xfrm>
            <a:off x="5645971" y="4142879"/>
            <a:ext cx="3045599" cy="46759"/>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7" name="TextBox 6">
            <a:extLst>
              <a:ext uri="{FF2B5EF4-FFF2-40B4-BE49-F238E27FC236}">
                <a16:creationId xmlns:a16="http://schemas.microsoft.com/office/drawing/2014/main" id="{A8C73833-ED6F-47F0-9066-B7DD53D27236}"/>
              </a:ext>
            </a:extLst>
          </p:cNvPr>
          <p:cNvSpPr/>
          <p:nvPr/>
        </p:nvSpPr>
        <p:spPr>
          <a:xfrm>
            <a:off x="6813450" y="2714041"/>
            <a:ext cx="2043828" cy="3499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a:solidFill>
                  <a:srgbClr val="000000"/>
                </a:solidFill>
                <a:latin typeface="Calibri" pitchFamily="18"/>
                <a:ea typeface="Microsoft YaHei" pitchFamily="2"/>
                <a:cs typeface="Arial" pitchFamily="2"/>
              </a:rPr>
              <a:t>Possible Root Cause</a:t>
            </a:r>
          </a:p>
        </p:txBody>
      </p:sp>
      <p:sp>
        <p:nvSpPr>
          <p:cNvPr id="8" name="TextBox 7">
            <a:extLst>
              <a:ext uri="{FF2B5EF4-FFF2-40B4-BE49-F238E27FC236}">
                <a16:creationId xmlns:a16="http://schemas.microsoft.com/office/drawing/2014/main" id="{D5892755-72D6-41F6-8CDB-3C3587AC0337}"/>
              </a:ext>
            </a:extLst>
          </p:cNvPr>
          <p:cNvSpPr/>
          <p:nvPr/>
        </p:nvSpPr>
        <p:spPr>
          <a:xfrm>
            <a:off x="6470280" y="3187891"/>
            <a:ext cx="671080"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a:solidFill>
                  <a:srgbClr val="000000"/>
                </a:solidFill>
                <a:latin typeface="Calibri" pitchFamily="18"/>
                <a:ea typeface="Microsoft YaHei" pitchFamily="2"/>
                <a:cs typeface="Arial" pitchFamily="2"/>
              </a:rPr>
              <a:t>Present</a:t>
            </a:r>
          </a:p>
        </p:txBody>
      </p:sp>
      <p:sp>
        <p:nvSpPr>
          <p:cNvPr id="9" name="TextBox 8">
            <a:extLst>
              <a:ext uri="{FF2B5EF4-FFF2-40B4-BE49-F238E27FC236}">
                <a16:creationId xmlns:a16="http://schemas.microsoft.com/office/drawing/2014/main" id="{C8DB446C-0585-4AA9-AD92-7E9D48EA7782}"/>
              </a:ext>
            </a:extLst>
          </p:cNvPr>
          <p:cNvSpPr/>
          <p:nvPr/>
        </p:nvSpPr>
        <p:spPr>
          <a:xfrm>
            <a:off x="7639380" y="3178171"/>
            <a:ext cx="971227"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a:solidFill>
                  <a:srgbClr val="000000"/>
                </a:solidFill>
                <a:latin typeface="Calibri" pitchFamily="18"/>
                <a:ea typeface="Microsoft YaHei" pitchFamily="2"/>
                <a:cs typeface="Arial" pitchFamily="2"/>
              </a:rPr>
              <a:t>Not Present</a:t>
            </a:r>
          </a:p>
        </p:txBody>
      </p:sp>
      <p:sp>
        <p:nvSpPr>
          <p:cNvPr id="10" name="TextBox 9">
            <a:extLst>
              <a:ext uri="{FF2B5EF4-FFF2-40B4-BE49-F238E27FC236}">
                <a16:creationId xmlns:a16="http://schemas.microsoft.com/office/drawing/2014/main" id="{7D5F6DD1-F59C-4247-BA6D-B108A7DD46E3}"/>
              </a:ext>
            </a:extLst>
          </p:cNvPr>
          <p:cNvSpPr/>
          <p:nvPr/>
        </p:nvSpPr>
        <p:spPr>
          <a:xfrm>
            <a:off x="4714470" y="3984931"/>
            <a:ext cx="758092" cy="3499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a:solidFill>
                  <a:srgbClr val="000000"/>
                </a:solidFill>
                <a:latin typeface="Calibri" pitchFamily="18"/>
                <a:ea typeface="Microsoft YaHei" pitchFamily="2"/>
                <a:cs typeface="Arial" pitchFamily="2"/>
              </a:rPr>
              <a:t>Defect</a:t>
            </a:r>
          </a:p>
        </p:txBody>
      </p:sp>
      <p:sp>
        <p:nvSpPr>
          <p:cNvPr id="11" name="TextBox 10">
            <a:extLst>
              <a:ext uri="{FF2B5EF4-FFF2-40B4-BE49-F238E27FC236}">
                <a16:creationId xmlns:a16="http://schemas.microsoft.com/office/drawing/2014/main" id="{A952D2C7-2103-4248-98AE-67E985888EF8}"/>
              </a:ext>
            </a:extLst>
          </p:cNvPr>
          <p:cNvSpPr/>
          <p:nvPr/>
        </p:nvSpPr>
        <p:spPr>
          <a:xfrm>
            <a:off x="5416470" y="3659311"/>
            <a:ext cx="671080"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a:solidFill>
                  <a:srgbClr val="000000"/>
                </a:solidFill>
                <a:latin typeface="Calibri" pitchFamily="18"/>
                <a:ea typeface="Microsoft YaHei" pitchFamily="2"/>
                <a:cs typeface="Arial" pitchFamily="2"/>
              </a:rPr>
              <a:t>Present</a:t>
            </a:r>
          </a:p>
        </p:txBody>
      </p:sp>
      <p:sp>
        <p:nvSpPr>
          <p:cNvPr id="12" name="TextBox 11">
            <a:extLst>
              <a:ext uri="{FF2B5EF4-FFF2-40B4-BE49-F238E27FC236}">
                <a16:creationId xmlns:a16="http://schemas.microsoft.com/office/drawing/2014/main" id="{D48B9E11-58E9-4BE9-9971-FB0716D71700}"/>
              </a:ext>
            </a:extLst>
          </p:cNvPr>
          <p:cNvSpPr/>
          <p:nvPr/>
        </p:nvSpPr>
        <p:spPr>
          <a:xfrm>
            <a:off x="5250959" y="4395331"/>
            <a:ext cx="971227"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a:solidFill>
                  <a:srgbClr val="000000"/>
                </a:solidFill>
                <a:latin typeface="Calibri" pitchFamily="18"/>
                <a:ea typeface="Microsoft YaHei" pitchFamily="2"/>
                <a:cs typeface="Arial" pitchFamily="2"/>
              </a:rPr>
              <a:t>Not Present</a:t>
            </a:r>
          </a:p>
        </p:txBody>
      </p:sp>
      <p:sp>
        <p:nvSpPr>
          <p:cNvPr id="13" name="TextBox 17">
            <a:extLst>
              <a:ext uri="{FF2B5EF4-FFF2-40B4-BE49-F238E27FC236}">
                <a16:creationId xmlns:a16="http://schemas.microsoft.com/office/drawing/2014/main" id="{D38C249F-BB05-42BC-8E57-FE0B8259FADE}"/>
              </a:ext>
            </a:extLst>
          </p:cNvPr>
          <p:cNvSpPr/>
          <p:nvPr/>
        </p:nvSpPr>
        <p:spPr>
          <a:xfrm>
            <a:off x="263990" y="2589061"/>
            <a:ext cx="4689900" cy="28862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3750" rIns="67500" bIns="33750" anchor="t" anchorCtr="0" compatLnSpc="0">
            <a:spAutoFit/>
          </a:bodyPr>
          <a:lstStyle/>
          <a:p>
            <a:pPr>
              <a:buSzPct val="45000"/>
            </a:pPr>
            <a:r>
              <a:rPr lang="en-US" sz="1800" dirty="0">
                <a:solidFill>
                  <a:srgbClr val="000000"/>
                </a:solidFill>
                <a:latin typeface="Calibri" pitchFamily="18"/>
                <a:ea typeface="Microsoft YaHei" pitchFamily="2"/>
                <a:cs typeface="Arial" pitchFamily="2"/>
              </a:rPr>
              <a:t>Let’s look at how a Possible Root Cause (from D4b) might relate to the defect/problem.</a:t>
            </a:r>
            <a:br>
              <a:rPr lang="en-US" sz="1800" dirty="0">
                <a:solidFill>
                  <a:srgbClr val="000000"/>
                </a:solidFill>
                <a:latin typeface="Calibri" pitchFamily="18"/>
                <a:ea typeface="Microsoft YaHei" pitchFamily="2"/>
                <a:cs typeface="Arial" pitchFamily="2"/>
              </a:rPr>
            </a:br>
            <a:endParaRPr lang="en-US" sz="1800" dirty="0">
              <a:solidFill>
                <a:srgbClr val="000000"/>
              </a:solidFill>
              <a:latin typeface="Calibri" pitchFamily="18"/>
              <a:ea typeface="Microsoft YaHei" pitchFamily="2"/>
              <a:cs typeface="Arial" pitchFamily="2"/>
            </a:endParaRPr>
          </a:p>
          <a:p>
            <a:pPr>
              <a:buSzPct val="45000"/>
            </a:pPr>
            <a:r>
              <a:rPr lang="en-US" sz="1800" u="sng" dirty="0">
                <a:solidFill>
                  <a:srgbClr val="000000"/>
                </a:solidFill>
                <a:latin typeface="Calibri" pitchFamily="18"/>
                <a:ea typeface="Microsoft YaHei" pitchFamily="2"/>
                <a:cs typeface="Arial" pitchFamily="2"/>
              </a:rPr>
              <a:t>In the 2X2 chart on the right:</a:t>
            </a:r>
          </a:p>
          <a:p>
            <a:pPr>
              <a:buSzPct val="45000"/>
            </a:pPr>
            <a:r>
              <a:rPr lang="en-US" sz="1800" b="1" dirty="0">
                <a:solidFill>
                  <a:srgbClr val="000000"/>
                </a:solidFill>
                <a:latin typeface="Calibri" pitchFamily="18"/>
                <a:ea typeface="Microsoft YaHei" pitchFamily="2"/>
                <a:cs typeface="Arial" pitchFamily="2"/>
              </a:rPr>
              <a:t>Columns</a:t>
            </a:r>
            <a:r>
              <a:rPr lang="en-US" sz="1800" dirty="0">
                <a:solidFill>
                  <a:srgbClr val="000000"/>
                </a:solidFill>
                <a:latin typeface="Calibri" pitchFamily="18"/>
                <a:ea typeface="Microsoft YaHei" pitchFamily="2"/>
                <a:cs typeface="Arial" pitchFamily="2"/>
              </a:rPr>
              <a:t>: PRC Present &amp; Not Present</a:t>
            </a:r>
          </a:p>
          <a:p>
            <a:pPr>
              <a:buSzPct val="45000"/>
            </a:pPr>
            <a:r>
              <a:rPr lang="en-US" sz="1800" b="1" dirty="0">
                <a:solidFill>
                  <a:srgbClr val="000000"/>
                </a:solidFill>
                <a:latin typeface="Calibri" pitchFamily="18"/>
                <a:ea typeface="Microsoft YaHei" pitchFamily="2"/>
                <a:cs typeface="Arial" pitchFamily="2"/>
              </a:rPr>
              <a:t>Rows</a:t>
            </a:r>
            <a:r>
              <a:rPr lang="en-US" sz="1800" dirty="0">
                <a:solidFill>
                  <a:srgbClr val="000000"/>
                </a:solidFill>
                <a:latin typeface="Calibri" pitchFamily="18"/>
                <a:ea typeface="Microsoft YaHei" pitchFamily="2"/>
                <a:cs typeface="Arial" pitchFamily="2"/>
              </a:rPr>
              <a:t>:  Defect Present &amp; Not Present</a:t>
            </a:r>
          </a:p>
          <a:p>
            <a:pPr>
              <a:buSzPct val="45000"/>
            </a:pPr>
            <a:endParaRPr lang="en-US" sz="1800" dirty="0">
              <a:solidFill>
                <a:srgbClr val="000000"/>
              </a:solidFill>
              <a:latin typeface="Calibri" pitchFamily="18"/>
              <a:ea typeface="Microsoft YaHei" pitchFamily="2"/>
              <a:cs typeface="Arial" pitchFamily="2"/>
            </a:endParaRPr>
          </a:p>
          <a:p>
            <a:pPr>
              <a:buSzPct val="45000"/>
            </a:pPr>
            <a:r>
              <a:rPr lang="en-US" sz="1800" dirty="0">
                <a:solidFill>
                  <a:srgbClr val="000000"/>
                </a:solidFill>
                <a:latin typeface="Calibri" pitchFamily="18"/>
                <a:ea typeface="Microsoft YaHei" pitchFamily="2"/>
                <a:cs typeface="Arial" pitchFamily="2"/>
              </a:rPr>
              <a:t>If our possible root cause is a True (or valid) root cause and we take some data &amp; chart it, in which quadrant will most of the data be?</a:t>
            </a:r>
          </a:p>
        </p:txBody>
      </p:sp>
      <p:sp>
        <p:nvSpPr>
          <p:cNvPr id="15" name="TextBox 4">
            <a:extLst>
              <a:ext uri="{FF2B5EF4-FFF2-40B4-BE49-F238E27FC236}">
                <a16:creationId xmlns:a16="http://schemas.microsoft.com/office/drawing/2014/main" id="{1D288460-3E56-4435-92AA-95BDAC3CD91E}"/>
              </a:ext>
            </a:extLst>
          </p:cNvPr>
          <p:cNvSpPr/>
          <p:nvPr/>
        </p:nvSpPr>
        <p:spPr>
          <a:xfrm>
            <a:off x="513554" y="6081713"/>
            <a:ext cx="8432075" cy="69435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67500" tIns="33750" rIns="67500" bIns="33750" anchor="t" anchorCtr="0" compatLnSpc="0">
            <a:spAutoFit/>
          </a:bodyPr>
          <a:lstStyle/>
          <a:p>
            <a:pPr algn="ctr"/>
            <a:r>
              <a:rPr lang="en-US" sz="2000" dirty="0">
                <a:solidFill>
                  <a:schemeClr val="bg1"/>
                </a:solidFill>
                <a:latin typeface="Calibri" pitchFamily="18"/>
                <a:ea typeface="Microsoft YaHei" pitchFamily="2"/>
                <a:cs typeface="Arial" pitchFamily="2"/>
              </a:rPr>
              <a:t>Confirming the root cause makes sure you solve the right problem and don’t just do things that make sense (and hope you got the right one)</a:t>
            </a:r>
          </a:p>
        </p:txBody>
      </p:sp>
      <p:pic>
        <p:nvPicPr>
          <p:cNvPr id="31" name="Audio 30">
            <a:hlinkClick r:id="" action="ppaction://media"/>
            <a:extLst>
              <a:ext uri="{FF2B5EF4-FFF2-40B4-BE49-F238E27FC236}">
                <a16:creationId xmlns:a16="http://schemas.microsoft.com/office/drawing/2014/main" id="{4615D4AB-71F6-9919-F7B3-BDF6819582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6885551" y="4530278"/>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0851"/>
    </mc:Choice>
    <mc:Fallback xmlns="">
      <p:transition spd="slow" advTm="70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6D6B5DE-B37B-4B55-B1CA-FE23E797895B}"/>
              </a:ext>
            </a:extLst>
          </p:cNvPr>
          <p:cNvSpPr/>
          <p:nvPr/>
        </p:nvSpPr>
        <p:spPr>
          <a:xfrm>
            <a:off x="0" y="1143857"/>
            <a:ext cx="9144000" cy="53730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traight Connector 5">
            <a:extLst>
              <a:ext uri="{FF2B5EF4-FFF2-40B4-BE49-F238E27FC236}">
                <a16:creationId xmlns:a16="http://schemas.microsoft.com/office/drawing/2014/main" id="{6C9C0128-159B-4D77-B67B-998EEE5A5D5B}"/>
              </a:ext>
            </a:extLst>
          </p:cNvPr>
          <p:cNvSpPr/>
          <p:nvPr/>
        </p:nvSpPr>
        <p:spPr>
          <a:xfrm>
            <a:off x="7348788" y="2236680"/>
            <a:ext cx="48050" cy="2394044"/>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4" name="Straight Connector 6">
            <a:extLst>
              <a:ext uri="{FF2B5EF4-FFF2-40B4-BE49-F238E27FC236}">
                <a16:creationId xmlns:a16="http://schemas.microsoft.com/office/drawing/2014/main" id="{9BF543FA-2F42-4A67-BAB2-545DD65A95B0}"/>
              </a:ext>
            </a:extLst>
          </p:cNvPr>
          <p:cNvSpPr/>
          <p:nvPr/>
        </p:nvSpPr>
        <p:spPr>
          <a:xfrm flipV="1">
            <a:off x="5999036" y="3459780"/>
            <a:ext cx="2613964" cy="3589"/>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5" name="TextBox 10">
            <a:extLst>
              <a:ext uri="{FF2B5EF4-FFF2-40B4-BE49-F238E27FC236}">
                <a16:creationId xmlns:a16="http://schemas.microsoft.com/office/drawing/2014/main" id="{BB27F54C-5814-4F22-9F56-5CE981175936}"/>
              </a:ext>
            </a:extLst>
          </p:cNvPr>
          <p:cNvSpPr/>
          <p:nvPr/>
        </p:nvSpPr>
        <p:spPr>
          <a:xfrm>
            <a:off x="6373777" y="1517141"/>
            <a:ext cx="2043828" cy="3499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dirty="0">
                <a:solidFill>
                  <a:srgbClr val="000000"/>
                </a:solidFill>
                <a:latin typeface="Calibri" pitchFamily="18"/>
                <a:ea typeface="Microsoft YaHei" pitchFamily="2"/>
                <a:cs typeface="Arial" pitchFamily="2"/>
              </a:rPr>
              <a:t>Possible Root Cause</a:t>
            </a:r>
          </a:p>
        </p:txBody>
      </p:sp>
      <p:sp>
        <p:nvSpPr>
          <p:cNvPr id="6" name="TextBox 11">
            <a:extLst>
              <a:ext uri="{FF2B5EF4-FFF2-40B4-BE49-F238E27FC236}">
                <a16:creationId xmlns:a16="http://schemas.microsoft.com/office/drawing/2014/main" id="{1157CC80-A8EF-4E60-BBB5-BE8696A92B9C}"/>
              </a:ext>
            </a:extLst>
          </p:cNvPr>
          <p:cNvSpPr/>
          <p:nvPr/>
        </p:nvSpPr>
        <p:spPr>
          <a:xfrm>
            <a:off x="6299161" y="1817466"/>
            <a:ext cx="770210" cy="3186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600" dirty="0">
                <a:solidFill>
                  <a:srgbClr val="000000"/>
                </a:solidFill>
                <a:latin typeface="Calibri" pitchFamily="18"/>
                <a:ea typeface="Microsoft YaHei" pitchFamily="2"/>
                <a:cs typeface="Arial" pitchFamily="2"/>
              </a:rPr>
              <a:t>Present</a:t>
            </a:r>
            <a:endParaRPr lang="en-US" sz="1350" dirty="0">
              <a:solidFill>
                <a:srgbClr val="000000"/>
              </a:solidFill>
              <a:latin typeface="Calibri" pitchFamily="18"/>
              <a:ea typeface="Microsoft YaHei" pitchFamily="2"/>
              <a:cs typeface="Arial" pitchFamily="2"/>
            </a:endParaRPr>
          </a:p>
        </p:txBody>
      </p:sp>
      <p:sp>
        <p:nvSpPr>
          <p:cNvPr id="7" name="TextBox 12">
            <a:extLst>
              <a:ext uri="{FF2B5EF4-FFF2-40B4-BE49-F238E27FC236}">
                <a16:creationId xmlns:a16="http://schemas.microsoft.com/office/drawing/2014/main" id="{7CC7C923-6859-447E-98EE-8F9BEBA7CF5F}"/>
              </a:ext>
            </a:extLst>
          </p:cNvPr>
          <p:cNvSpPr/>
          <p:nvPr/>
        </p:nvSpPr>
        <p:spPr>
          <a:xfrm>
            <a:off x="7493579" y="1842288"/>
            <a:ext cx="1126013" cy="3186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600" dirty="0">
                <a:solidFill>
                  <a:srgbClr val="000000"/>
                </a:solidFill>
                <a:latin typeface="Calibri" pitchFamily="18"/>
                <a:ea typeface="Microsoft YaHei" pitchFamily="2"/>
                <a:cs typeface="Arial" pitchFamily="2"/>
              </a:rPr>
              <a:t>Not Present</a:t>
            </a:r>
          </a:p>
        </p:txBody>
      </p:sp>
      <p:sp>
        <p:nvSpPr>
          <p:cNvPr id="8" name="TextBox 13">
            <a:extLst>
              <a:ext uri="{FF2B5EF4-FFF2-40B4-BE49-F238E27FC236}">
                <a16:creationId xmlns:a16="http://schemas.microsoft.com/office/drawing/2014/main" id="{E7090779-C9AB-45EC-9EB8-0468CF8AA0E4}"/>
              </a:ext>
            </a:extLst>
          </p:cNvPr>
          <p:cNvSpPr/>
          <p:nvPr/>
        </p:nvSpPr>
        <p:spPr>
          <a:xfrm>
            <a:off x="4644648" y="3233948"/>
            <a:ext cx="758092" cy="3499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dirty="0">
                <a:solidFill>
                  <a:srgbClr val="000000"/>
                </a:solidFill>
                <a:latin typeface="Calibri" pitchFamily="18"/>
                <a:ea typeface="Microsoft YaHei" pitchFamily="2"/>
                <a:cs typeface="Arial" pitchFamily="2"/>
              </a:rPr>
              <a:t>Defect</a:t>
            </a:r>
          </a:p>
        </p:txBody>
      </p:sp>
      <p:sp>
        <p:nvSpPr>
          <p:cNvPr id="9" name="TextBox 14">
            <a:extLst>
              <a:ext uri="{FF2B5EF4-FFF2-40B4-BE49-F238E27FC236}">
                <a16:creationId xmlns:a16="http://schemas.microsoft.com/office/drawing/2014/main" id="{7E111F83-3837-4640-807A-1213AB3027EC}"/>
              </a:ext>
            </a:extLst>
          </p:cNvPr>
          <p:cNvSpPr/>
          <p:nvPr/>
        </p:nvSpPr>
        <p:spPr>
          <a:xfrm>
            <a:off x="4893497" y="2716717"/>
            <a:ext cx="770210" cy="3186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600" dirty="0">
                <a:solidFill>
                  <a:srgbClr val="000000"/>
                </a:solidFill>
                <a:latin typeface="Calibri" pitchFamily="18"/>
                <a:ea typeface="Microsoft YaHei" pitchFamily="2"/>
                <a:cs typeface="Arial" pitchFamily="2"/>
              </a:rPr>
              <a:t>Present</a:t>
            </a:r>
            <a:endParaRPr lang="en-US" sz="1350" dirty="0">
              <a:solidFill>
                <a:srgbClr val="000000"/>
              </a:solidFill>
              <a:latin typeface="Calibri" pitchFamily="18"/>
              <a:ea typeface="Microsoft YaHei" pitchFamily="2"/>
              <a:cs typeface="Arial" pitchFamily="2"/>
            </a:endParaRPr>
          </a:p>
        </p:txBody>
      </p:sp>
      <p:sp>
        <p:nvSpPr>
          <p:cNvPr id="10" name="TextBox 15">
            <a:extLst>
              <a:ext uri="{FF2B5EF4-FFF2-40B4-BE49-F238E27FC236}">
                <a16:creationId xmlns:a16="http://schemas.microsoft.com/office/drawing/2014/main" id="{E4AEBA0F-EBC6-4D60-A0A9-87FDF19BD653}"/>
              </a:ext>
            </a:extLst>
          </p:cNvPr>
          <p:cNvSpPr/>
          <p:nvPr/>
        </p:nvSpPr>
        <p:spPr>
          <a:xfrm>
            <a:off x="4715595" y="3830365"/>
            <a:ext cx="1126013" cy="3186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600" dirty="0">
                <a:solidFill>
                  <a:srgbClr val="000000"/>
                </a:solidFill>
                <a:latin typeface="Calibri" pitchFamily="18"/>
                <a:ea typeface="Microsoft YaHei" pitchFamily="2"/>
                <a:cs typeface="Arial" pitchFamily="2"/>
              </a:rPr>
              <a:t>Not Present</a:t>
            </a:r>
          </a:p>
        </p:txBody>
      </p:sp>
      <p:sp>
        <p:nvSpPr>
          <p:cNvPr id="12" name="TextBox 17">
            <a:extLst>
              <a:ext uri="{FF2B5EF4-FFF2-40B4-BE49-F238E27FC236}">
                <a16:creationId xmlns:a16="http://schemas.microsoft.com/office/drawing/2014/main" id="{8BFF728F-0109-4262-B68F-ABE36078AE7B}"/>
              </a:ext>
            </a:extLst>
          </p:cNvPr>
          <p:cNvSpPr/>
          <p:nvPr/>
        </p:nvSpPr>
        <p:spPr>
          <a:xfrm>
            <a:off x="7948800" y="3555091"/>
            <a:ext cx="422359" cy="7021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4050" b="1" dirty="0">
                <a:solidFill>
                  <a:srgbClr val="00B0F0"/>
                </a:solidFill>
                <a:latin typeface="Calibri" pitchFamily="18"/>
                <a:ea typeface="Microsoft YaHei" pitchFamily="2"/>
                <a:cs typeface="Arial" pitchFamily="2"/>
              </a:rPr>
              <a:t>X</a:t>
            </a:r>
          </a:p>
        </p:txBody>
      </p:sp>
      <p:sp>
        <p:nvSpPr>
          <p:cNvPr id="13" name="Title 9">
            <a:extLst>
              <a:ext uri="{FF2B5EF4-FFF2-40B4-BE49-F238E27FC236}">
                <a16:creationId xmlns:a16="http://schemas.microsoft.com/office/drawing/2014/main" id="{60407768-5C26-4666-8538-0D736581FD78}"/>
              </a:ext>
            </a:extLst>
          </p:cNvPr>
          <p:cNvSpPr txBox="1">
            <a:spLocks noGrp="1"/>
          </p:cNvSpPr>
          <p:nvPr>
            <p:ph type="title"/>
          </p:nvPr>
        </p:nvSpPr>
        <p:spPr>
          <a:xfrm>
            <a:off x="340077" y="-75049"/>
            <a:ext cx="7891283" cy="921715"/>
          </a:xfrm>
        </p:spPr>
        <p:txBody>
          <a:bodyPr/>
          <a:lstStyle/>
          <a:p>
            <a:pPr lvl="0"/>
            <a:r>
              <a:rPr lang="en-US" sz="4000" dirty="0"/>
              <a:t>D4c: Root Cause Confirmation</a:t>
            </a:r>
          </a:p>
        </p:txBody>
      </p:sp>
      <p:sp>
        <p:nvSpPr>
          <p:cNvPr id="14" name="Content Placeholder 19">
            <a:extLst>
              <a:ext uri="{FF2B5EF4-FFF2-40B4-BE49-F238E27FC236}">
                <a16:creationId xmlns:a16="http://schemas.microsoft.com/office/drawing/2014/main" id="{9963EED2-6816-4740-B7D4-FB1321950A37}"/>
              </a:ext>
            </a:extLst>
          </p:cNvPr>
          <p:cNvSpPr txBox="1">
            <a:spLocks noGrp="1"/>
          </p:cNvSpPr>
          <p:nvPr>
            <p:ph type="body" idx="4294967295"/>
          </p:nvPr>
        </p:nvSpPr>
        <p:spPr>
          <a:xfrm>
            <a:off x="0" y="1408113"/>
            <a:ext cx="3771900" cy="5002212"/>
          </a:xfrm>
        </p:spPr>
        <p:txBody>
          <a:bodyPr>
            <a:normAutofit/>
          </a:bodyPr>
          <a:lstStyle/>
          <a:p>
            <a:pPr>
              <a:spcBef>
                <a:spcPts val="751"/>
              </a:spcBef>
              <a:buFont typeface="Arial" pitchFamily="32"/>
              <a:buChar char="•"/>
            </a:pPr>
            <a:r>
              <a:rPr lang="en-US" sz="1600" b="1" dirty="0"/>
              <a:t>If we are testing a Valid Root Cause, then the data will be on the diagonal.</a:t>
            </a:r>
          </a:p>
          <a:p>
            <a:pPr>
              <a:spcBef>
                <a:spcPts val="751"/>
              </a:spcBef>
              <a:buFont typeface="Arial" pitchFamily="32"/>
              <a:buChar char="•"/>
            </a:pPr>
            <a:r>
              <a:rPr lang="en-US" sz="2200" dirty="0"/>
              <a:t>That gives us a definition.  </a:t>
            </a:r>
            <a:r>
              <a:rPr lang="en-US" sz="2200" i="1" u="sng" dirty="0"/>
              <a:t>A valid root cause is something that:</a:t>
            </a:r>
          </a:p>
          <a:p>
            <a:pPr lvl="1">
              <a:spcBef>
                <a:spcPts val="374"/>
              </a:spcBef>
              <a:buFont typeface="Arial" pitchFamily="32"/>
              <a:buChar char="•"/>
            </a:pPr>
            <a:r>
              <a:rPr lang="en-US" sz="2400" i="1" dirty="0"/>
              <a:t>when the RC is </a:t>
            </a:r>
            <a:r>
              <a:rPr lang="en-US" sz="2400" i="1" u="sng" dirty="0">
                <a:solidFill>
                  <a:srgbClr val="00B050"/>
                </a:solidFill>
              </a:rPr>
              <a:t>present</a:t>
            </a:r>
            <a:r>
              <a:rPr lang="en-US" sz="2400" i="1" dirty="0"/>
              <a:t>, the defect is </a:t>
            </a:r>
            <a:r>
              <a:rPr lang="en-US" sz="2400" i="1" u="sng" dirty="0">
                <a:solidFill>
                  <a:srgbClr val="00B050"/>
                </a:solidFill>
              </a:rPr>
              <a:t>present</a:t>
            </a:r>
            <a:r>
              <a:rPr lang="en-US" sz="2400" i="1" dirty="0"/>
              <a:t> AND</a:t>
            </a:r>
          </a:p>
          <a:p>
            <a:pPr lvl="1">
              <a:spcBef>
                <a:spcPts val="374"/>
              </a:spcBef>
              <a:buFont typeface="Arial" pitchFamily="32"/>
              <a:buChar char="•"/>
            </a:pPr>
            <a:r>
              <a:rPr lang="en-US" sz="2400" i="1" dirty="0"/>
              <a:t>When the RC is </a:t>
            </a:r>
            <a:r>
              <a:rPr lang="en-US" sz="2400" i="1" u="sng" dirty="0">
                <a:solidFill>
                  <a:srgbClr val="00B0F0"/>
                </a:solidFill>
              </a:rPr>
              <a:t>absent</a:t>
            </a:r>
            <a:r>
              <a:rPr lang="en-US" sz="2400" i="1" dirty="0"/>
              <a:t> the defect is </a:t>
            </a:r>
            <a:r>
              <a:rPr lang="en-US" sz="2400" i="1" u="sng" dirty="0">
                <a:solidFill>
                  <a:srgbClr val="00B0F0"/>
                </a:solidFill>
              </a:rPr>
              <a:t>absent</a:t>
            </a:r>
            <a:r>
              <a:rPr lang="en-US" sz="2400" i="1" dirty="0"/>
              <a:t>.</a:t>
            </a:r>
          </a:p>
          <a:p>
            <a:pPr>
              <a:spcBef>
                <a:spcPts val="751"/>
              </a:spcBef>
            </a:pPr>
            <a:r>
              <a:rPr lang="en-US" sz="1600" dirty="0"/>
              <a:t>“Most of” the data is sufficient for this test</a:t>
            </a:r>
            <a:br>
              <a:rPr lang="en-US" sz="1600" dirty="0"/>
            </a:br>
            <a:endParaRPr lang="en-US" sz="1600" dirty="0"/>
          </a:p>
        </p:txBody>
      </p:sp>
      <p:sp>
        <p:nvSpPr>
          <p:cNvPr id="17" name="Rectangle 16">
            <a:extLst>
              <a:ext uri="{FF2B5EF4-FFF2-40B4-BE49-F238E27FC236}">
                <a16:creationId xmlns:a16="http://schemas.microsoft.com/office/drawing/2014/main" id="{ADF75BD5-5BCD-4FBB-B1CB-27F4C8B6923C}"/>
              </a:ext>
            </a:extLst>
          </p:cNvPr>
          <p:cNvSpPr/>
          <p:nvPr/>
        </p:nvSpPr>
        <p:spPr>
          <a:xfrm>
            <a:off x="5999036" y="2236680"/>
            <a:ext cx="2681223" cy="239404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4">
            <a:extLst>
              <a:ext uri="{FF2B5EF4-FFF2-40B4-BE49-F238E27FC236}">
                <a16:creationId xmlns:a16="http://schemas.microsoft.com/office/drawing/2014/main" id="{D221BFF8-7E02-484C-A43D-10A7CFE83946}"/>
              </a:ext>
            </a:extLst>
          </p:cNvPr>
          <p:cNvSpPr/>
          <p:nvPr/>
        </p:nvSpPr>
        <p:spPr>
          <a:xfrm>
            <a:off x="180925" y="6178359"/>
            <a:ext cx="8845629" cy="7256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67500" tIns="33750" rIns="67500" bIns="33750" anchor="t" anchorCtr="0" compatLnSpc="0">
            <a:spAutoFit/>
          </a:bodyPr>
          <a:lstStyle/>
          <a:p>
            <a:pPr algn="ctr"/>
            <a:r>
              <a:rPr lang="en-US" sz="2100" dirty="0">
                <a:solidFill>
                  <a:schemeClr val="bg1"/>
                </a:solidFill>
                <a:latin typeface="Calibri" pitchFamily="18"/>
                <a:ea typeface="Microsoft YaHei" pitchFamily="2"/>
                <a:cs typeface="Arial" pitchFamily="2"/>
              </a:rPr>
              <a:t>Much more useful than “I can’t define it but I know it when I see it” </a:t>
            </a:r>
            <a:br>
              <a:rPr lang="en-US" sz="2100" dirty="0">
                <a:solidFill>
                  <a:schemeClr val="bg1"/>
                </a:solidFill>
                <a:latin typeface="Calibri" pitchFamily="18"/>
                <a:ea typeface="Microsoft YaHei" pitchFamily="2"/>
                <a:cs typeface="Arial" pitchFamily="2"/>
              </a:rPr>
            </a:br>
            <a:r>
              <a:rPr lang="en-US" sz="2100" dirty="0">
                <a:solidFill>
                  <a:schemeClr val="bg1"/>
                </a:solidFill>
                <a:latin typeface="Calibri" pitchFamily="18"/>
                <a:ea typeface="Microsoft YaHei" pitchFamily="2"/>
                <a:cs typeface="Arial" pitchFamily="2"/>
              </a:rPr>
              <a:t>(Justice William Rehnquist)</a:t>
            </a:r>
          </a:p>
        </p:txBody>
      </p:sp>
      <p:sp>
        <p:nvSpPr>
          <p:cNvPr id="20" name="Rectangle 19">
            <a:extLst>
              <a:ext uri="{FF2B5EF4-FFF2-40B4-BE49-F238E27FC236}">
                <a16:creationId xmlns:a16="http://schemas.microsoft.com/office/drawing/2014/main" id="{4B896F14-008B-489D-B407-7685069D19DC}"/>
              </a:ext>
            </a:extLst>
          </p:cNvPr>
          <p:cNvSpPr/>
          <p:nvPr/>
        </p:nvSpPr>
        <p:spPr>
          <a:xfrm>
            <a:off x="6041533" y="2260904"/>
            <a:ext cx="1298114" cy="11834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F25E8FD-B53C-44E3-9DBB-F849E78841A3}"/>
              </a:ext>
            </a:extLst>
          </p:cNvPr>
          <p:cNvSpPr/>
          <p:nvPr/>
        </p:nvSpPr>
        <p:spPr>
          <a:xfrm>
            <a:off x="7400671" y="3454510"/>
            <a:ext cx="1298114" cy="1183439"/>
          </a:xfrm>
          <a:prstGeom prst="rect">
            <a:avLst/>
          </a:prstGeom>
          <a:solidFill>
            <a:srgbClr val="65B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DFE4135A-4B8C-47B8-AFF0-EF3D39274D1D}"/>
              </a:ext>
            </a:extLst>
          </p:cNvPr>
          <p:cNvGrpSpPr/>
          <p:nvPr/>
        </p:nvGrpSpPr>
        <p:grpSpPr>
          <a:xfrm>
            <a:off x="5836017" y="4802086"/>
            <a:ext cx="1485203" cy="1321001"/>
            <a:chOff x="6151436" y="2389080"/>
            <a:chExt cx="2699749" cy="2401269"/>
          </a:xfrm>
        </p:grpSpPr>
        <p:sp>
          <p:nvSpPr>
            <p:cNvPr id="22" name="Straight Connector 5">
              <a:extLst>
                <a:ext uri="{FF2B5EF4-FFF2-40B4-BE49-F238E27FC236}">
                  <a16:creationId xmlns:a16="http://schemas.microsoft.com/office/drawing/2014/main" id="{62267480-2940-4F6F-A6D5-D1AF3D4630B5}"/>
                </a:ext>
              </a:extLst>
            </p:cNvPr>
            <p:cNvSpPr/>
            <p:nvPr/>
          </p:nvSpPr>
          <p:spPr>
            <a:xfrm>
              <a:off x="7501188" y="2389080"/>
              <a:ext cx="48050" cy="2394044"/>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23" name="Straight Connector 6">
              <a:extLst>
                <a:ext uri="{FF2B5EF4-FFF2-40B4-BE49-F238E27FC236}">
                  <a16:creationId xmlns:a16="http://schemas.microsoft.com/office/drawing/2014/main" id="{C3F064AC-4D69-4935-8022-4EC9AEA71835}"/>
                </a:ext>
              </a:extLst>
            </p:cNvPr>
            <p:cNvSpPr/>
            <p:nvPr/>
          </p:nvSpPr>
          <p:spPr>
            <a:xfrm flipV="1">
              <a:off x="6151436" y="3612180"/>
              <a:ext cx="2613964" cy="3589"/>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24" name="TextBox 17">
              <a:extLst>
                <a:ext uri="{FF2B5EF4-FFF2-40B4-BE49-F238E27FC236}">
                  <a16:creationId xmlns:a16="http://schemas.microsoft.com/office/drawing/2014/main" id="{70DC9CD0-E1BA-47A6-B89E-EC1355C6A67C}"/>
                </a:ext>
              </a:extLst>
            </p:cNvPr>
            <p:cNvSpPr/>
            <p:nvPr/>
          </p:nvSpPr>
          <p:spPr>
            <a:xfrm>
              <a:off x="8101200" y="3707491"/>
              <a:ext cx="422359" cy="7021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4050" b="1" dirty="0">
                  <a:solidFill>
                    <a:srgbClr val="00B0F0"/>
                  </a:solidFill>
                  <a:latin typeface="Calibri" pitchFamily="18"/>
                  <a:ea typeface="Microsoft YaHei" pitchFamily="2"/>
                  <a:cs typeface="Arial" pitchFamily="2"/>
                </a:rPr>
                <a:t>X</a:t>
              </a:r>
            </a:p>
          </p:txBody>
        </p:sp>
        <p:sp>
          <p:nvSpPr>
            <p:cNvPr id="25" name="Rectangle 24">
              <a:extLst>
                <a:ext uri="{FF2B5EF4-FFF2-40B4-BE49-F238E27FC236}">
                  <a16:creationId xmlns:a16="http://schemas.microsoft.com/office/drawing/2014/main" id="{F137FEEF-6265-41E9-9DDF-535BFF060A7C}"/>
                </a:ext>
              </a:extLst>
            </p:cNvPr>
            <p:cNvSpPr/>
            <p:nvPr/>
          </p:nvSpPr>
          <p:spPr>
            <a:xfrm>
              <a:off x="6151436" y="2389080"/>
              <a:ext cx="2681223" cy="239404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7975DD6-9597-4256-ACA6-30DEC7A506AB}"/>
                </a:ext>
              </a:extLst>
            </p:cNvPr>
            <p:cNvSpPr/>
            <p:nvPr/>
          </p:nvSpPr>
          <p:spPr>
            <a:xfrm>
              <a:off x="6193933" y="2413304"/>
              <a:ext cx="1298114" cy="11834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D34CF29-71BB-4C03-BB32-DB45709C66FF}"/>
                </a:ext>
              </a:extLst>
            </p:cNvPr>
            <p:cNvSpPr/>
            <p:nvPr/>
          </p:nvSpPr>
          <p:spPr>
            <a:xfrm>
              <a:off x="7553071" y="3606910"/>
              <a:ext cx="1298114" cy="1183439"/>
            </a:xfrm>
            <a:prstGeom prst="rect">
              <a:avLst/>
            </a:prstGeom>
            <a:solidFill>
              <a:srgbClr val="65B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DDBF8800-AB92-4C91-93A4-176B394D8301}"/>
              </a:ext>
            </a:extLst>
          </p:cNvPr>
          <p:cNvGrpSpPr/>
          <p:nvPr/>
        </p:nvGrpSpPr>
        <p:grpSpPr>
          <a:xfrm>
            <a:off x="7493854" y="4802183"/>
            <a:ext cx="1485203" cy="1321001"/>
            <a:chOff x="6151436" y="2389080"/>
            <a:chExt cx="2699749" cy="2401269"/>
          </a:xfrm>
        </p:grpSpPr>
        <p:sp>
          <p:nvSpPr>
            <p:cNvPr id="30" name="Straight Connector 5">
              <a:extLst>
                <a:ext uri="{FF2B5EF4-FFF2-40B4-BE49-F238E27FC236}">
                  <a16:creationId xmlns:a16="http://schemas.microsoft.com/office/drawing/2014/main" id="{D4D621D9-7D11-47BA-9A1C-E49F2ABD7D1C}"/>
                </a:ext>
              </a:extLst>
            </p:cNvPr>
            <p:cNvSpPr/>
            <p:nvPr/>
          </p:nvSpPr>
          <p:spPr>
            <a:xfrm>
              <a:off x="7501188" y="2389080"/>
              <a:ext cx="48050" cy="2394044"/>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31" name="Straight Connector 6">
              <a:extLst>
                <a:ext uri="{FF2B5EF4-FFF2-40B4-BE49-F238E27FC236}">
                  <a16:creationId xmlns:a16="http://schemas.microsoft.com/office/drawing/2014/main" id="{4A5EB8F2-2574-4951-900B-D351A4BA816F}"/>
                </a:ext>
              </a:extLst>
            </p:cNvPr>
            <p:cNvSpPr/>
            <p:nvPr/>
          </p:nvSpPr>
          <p:spPr>
            <a:xfrm flipV="1">
              <a:off x="6151436" y="3612180"/>
              <a:ext cx="2613964" cy="3589"/>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32" name="TextBox 17">
              <a:extLst>
                <a:ext uri="{FF2B5EF4-FFF2-40B4-BE49-F238E27FC236}">
                  <a16:creationId xmlns:a16="http://schemas.microsoft.com/office/drawing/2014/main" id="{0D473E56-946C-47C0-B360-6A0D5A6DB1DF}"/>
                </a:ext>
              </a:extLst>
            </p:cNvPr>
            <p:cNvSpPr/>
            <p:nvPr/>
          </p:nvSpPr>
          <p:spPr>
            <a:xfrm>
              <a:off x="8101200" y="3707491"/>
              <a:ext cx="422359" cy="7021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4050" b="1" dirty="0">
                  <a:solidFill>
                    <a:srgbClr val="00B0F0"/>
                  </a:solidFill>
                  <a:latin typeface="Calibri" pitchFamily="18"/>
                  <a:ea typeface="Microsoft YaHei" pitchFamily="2"/>
                  <a:cs typeface="Arial" pitchFamily="2"/>
                </a:rPr>
                <a:t>X</a:t>
              </a:r>
            </a:p>
          </p:txBody>
        </p:sp>
        <p:sp>
          <p:nvSpPr>
            <p:cNvPr id="33" name="Rectangle 32">
              <a:extLst>
                <a:ext uri="{FF2B5EF4-FFF2-40B4-BE49-F238E27FC236}">
                  <a16:creationId xmlns:a16="http://schemas.microsoft.com/office/drawing/2014/main" id="{E19210B9-8BF1-4F33-B969-81414FF823D8}"/>
                </a:ext>
              </a:extLst>
            </p:cNvPr>
            <p:cNvSpPr/>
            <p:nvPr/>
          </p:nvSpPr>
          <p:spPr>
            <a:xfrm>
              <a:off x="6151436" y="2389080"/>
              <a:ext cx="2681223" cy="239404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0284227-B134-4F52-8E55-B8CC26C4FDF6}"/>
                </a:ext>
              </a:extLst>
            </p:cNvPr>
            <p:cNvSpPr/>
            <p:nvPr/>
          </p:nvSpPr>
          <p:spPr>
            <a:xfrm>
              <a:off x="6193933" y="2413304"/>
              <a:ext cx="1298114" cy="11834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223B3B1-1920-483B-BB40-CD179AC1554E}"/>
                </a:ext>
              </a:extLst>
            </p:cNvPr>
            <p:cNvSpPr/>
            <p:nvPr/>
          </p:nvSpPr>
          <p:spPr>
            <a:xfrm>
              <a:off x="7553071" y="3606910"/>
              <a:ext cx="1298114" cy="1183439"/>
            </a:xfrm>
            <a:prstGeom prst="rect">
              <a:avLst/>
            </a:prstGeom>
            <a:solidFill>
              <a:srgbClr val="65B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6A6C001E-9E3A-449E-90A1-C07115296C45}"/>
              </a:ext>
            </a:extLst>
          </p:cNvPr>
          <p:cNvSpPr txBox="1"/>
          <p:nvPr/>
        </p:nvSpPr>
        <p:spPr>
          <a:xfrm>
            <a:off x="6124180" y="4927598"/>
            <a:ext cx="184558" cy="369332"/>
          </a:xfrm>
          <a:prstGeom prst="rect">
            <a:avLst/>
          </a:prstGeom>
          <a:noFill/>
        </p:spPr>
        <p:txBody>
          <a:bodyPr wrap="square" rtlCol="0">
            <a:spAutoFit/>
          </a:bodyPr>
          <a:lstStyle/>
          <a:p>
            <a:r>
              <a:rPr lang="en-US" sz="1800" dirty="0">
                <a:solidFill>
                  <a:schemeClr val="tx2"/>
                </a:solidFill>
              </a:rPr>
              <a:t>7</a:t>
            </a:r>
          </a:p>
        </p:txBody>
      </p:sp>
      <p:sp>
        <p:nvSpPr>
          <p:cNvPr id="44" name="TextBox 43">
            <a:extLst>
              <a:ext uri="{FF2B5EF4-FFF2-40B4-BE49-F238E27FC236}">
                <a16:creationId xmlns:a16="http://schemas.microsoft.com/office/drawing/2014/main" id="{54AD462B-96B3-4123-B2E1-40EAAC66A919}"/>
              </a:ext>
            </a:extLst>
          </p:cNvPr>
          <p:cNvSpPr txBox="1"/>
          <p:nvPr/>
        </p:nvSpPr>
        <p:spPr>
          <a:xfrm>
            <a:off x="6787811" y="4922022"/>
            <a:ext cx="184558" cy="369332"/>
          </a:xfrm>
          <a:prstGeom prst="rect">
            <a:avLst/>
          </a:prstGeom>
          <a:noFill/>
        </p:spPr>
        <p:txBody>
          <a:bodyPr wrap="square" rtlCol="0">
            <a:spAutoFit/>
          </a:bodyPr>
          <a:lstStyle/>
          <a:p>
            <a:r>
              <a:rPr lang="en-US" sz="1800" dirty="0">
                <a:solidFill>
                  <a:schemeClr val="tx2"/>
                </a:solidFill>
              </a:rPr>
              <a:t>1</a:t>
            </a:r>
          </a:p>
        </p:txBody>
      </p:sp>
      <p:sp>
        <p:nvSpPr>
          <p:cNvPr id="45" name="TextBox 44">
            <a:extLst>
              <a:ext uri="{FF2B5EF4-FFF2-40B4-BE49-F238E27FC236}">
                <a16:creationId xmlns:a16="http://schemas.microsoft.com/office/drawing/2014/main" id="{E5ACBE56-27E4-4D15-854A-3E9DBF17493E}"/>
              </a:ext>
            </a:extLst>
          </p:cNvPr>
          <p:cNvSpPr txBox="1"/>
          <p:nvPr/>
        </p:nvSpPr>
        <p:spPr>
          <a:xfrm>
            <a:off x="6057550" y="5619665"/>
            <a:ext cx="184558" cy="369332"/>
          </a:xfrm>
          <a:prstGeom prst="rect">
            <a:avLst/>
          </a:prstGeom>
          <a:noFill/>
        </p:spPr>
        <p:txBody>
          <a:bodyPr wrap="square" rtlCol="0">
            <a:spAutoFit/>
          </a:bodyPr>
          <a:lstStyle/>
          <a:p>
            <a:r>
              <a:rPr lang="en-US" sz="1800" dirty="0">
                <a:solidFill>
                  <a:schemeClr val="tx2"/>
                </a:solidFill>
              </a:rPr>
              <a:t>3</a:t>
            </a:r>
          </a:p>
        </p:txBody>
      </p:sp>
      <p:sp>
        <p:nvSpPr>
          <p:cNvPr id="46" name="TextBox 45">
            <a:extLst>
              <a:ext uri="{FF2B5EF4-FFF2-40B4-BE49-F238E27FC236}">
                <a16:creationId xmlns:a16="http://schemas.microsoft.com/office/drawing/2014/main" id="{20DE720A-B6B6-4DF8-92B1-C84CAE9776AF}"/>
              </a:ext>
            </a:extLst>
          </p:cNvPr>
          <p:cNvSpPr txBox="1"/>
          <p:nvPr/>
        </p:nvSpPr>
        <p:spPr>
          <a:xfrm>
            <a:off x="6781375" y="5595206"/>
            <a:ext cx="567413" cy="369332"/>
          </a:xfrm>
          <a:prstGeom prst="rect">
            <a:avLst/>
          </a:prstGeom>
          <a:noFill/>
        </p:spPr>
        <p:txBody>
          <a:bodyPr wrap="square" rtlCol="0">
            <a:spAutoFit/>
          </a:bodyPr>
          <a:lstStyle/>
          <a:p>
            <a:r>
              <a:rPr lang="en-US" sz="1800" dirty="0">
                <a:solidFill>
                  <a:schemeClr val="tx2"/>
                </a:solidFill>
              </a:rPr>
              <a:t>11</a:t>
            </a:r>
          </a:p>
        </p:txBody>
      </p:sp>
      <p:sp>
        <p:nvSpPr>
          <p:cNvPr id="47" name="TextBox 46">
            <a:extLst>
              <a:ext uri="{FF2B5EF4-FFF2-40B4-BE49-F238E27FC236}">
                <a16:creationId xmlns:a16="http://schemas.microsoft.com/office/drawing/2014/main" id="{45312912-B149-4CFB-94F9-6D7E19A51B53}"/>
              </a:ext>
            </a:extLst>
          </p:cNvPr>
          <p:cNvSpPr txBox="1"/>
          <p:nvPr/>
        </p:nvSpPr>
        <p:spPr>
          <a:xfrm>
            <a:off x="7505178" y="4849807"/>
            <a:ext cx="174211" cy="307777"/>
          </a:xfrm>
          <a:prstGeom prst="rect">
            <a:avLst/>
          </a:prstGeom>
          <a:noFill/>
        </p:spPr>
        <p:txBody>
          <a:bodyPr wrap="square" rtlCol="0">
            <a:spAutoFit/>
          </a:bodyPr>
          <a:lstStyle/>
          <a:p>
            <a:r>
              <a:rPr lang="en-US" sz="1400" dirty="0">
                <a:solidFill>
                  <a:schemeClr val="tx2"/>
                </a:solidFill>
              </a:rPr>
              <a:t>x</a:t>
            </a:r>
          </a:p>
        </p:txBody>
      </p:sp>
      <p:sp>
        <p:nvSpPr>
          <p:cNvPr id="48" name="TextBox 47">
            <a:extLst>
              <a:ext uri="{FF2B5EF4-FFF2-40B4-BE49-F238E27FC236}">
                <a16:creationId xmlns:a16="http://schemas.microsoft.com/office/drawing/2014/main" id="{E9D4A5B6-F0E1-4518-B376-7E9C6028C38B}"/>
              </a:ext>
            </a:extLst>
          </p:cNvPr>
          <p:cNvSpPr txBox="1"/>
          <p:nvPr/>
        </p:nvSpPr>
        <p:spPr>
          <a:xfrm>
            <a:off x="7629726" y="4773709"/>
            <a:ext cx="121974" cy="307777"/>
          </a:xfrm>
          <a:prstGeom prst="rect">
            <a:avLst/>
          </a:prstGeom>
          <a:noFill/>
        </p:spPr>
        <p:txBody>
          <a:bodyPr wrap="square" rtlCol="0">
            <a:spAutoFit/>
          </a:bodyPr>
          <a:lstStyle/>
          <a:p>
            <a:r>
              <a:rPr lang="en-US" sz="1400" dirty="0">
                <a:solidFill>
                  <a:schemeClr val="tx2"/>
                </a:solidFill>
              </a:rPr>
              <a:t>x</a:t>
            </a:r>
          </a:p>
        </p:txBody>
      </p:sp>
      <p:sp>
        <p:nvSpPr>
          <p:cNvPr id="49" name="TextBox 48">
            <a:extLst>
              <a:ext uri="{FF2B5EF4-FFF2-40B4-BE49-F238E27FC236}">
                <a16:creationId xmlns:a16="http://schemas.microsoft.com/office/drawing/2014/main" id="{AE51C564-A890-4CA0-8E11-138DDDE7DBB2}"/>
              </a:ext>
            </a:extLst>
          </p:cNvPr>
          <p:cNvSpPr txBox="1"/>
          <p:nvPr/>
        </p:nvSpPr>
        <p:spPr>
          <a:xfrm>
            <a:off x="8504644" y="5671615"/>
            <a:ext cx="174211" cy="307777"/>
          </a:xfrm>
          <a:prstGeom prst="rect">
            <a:avLst/>
          </a:prstGeom>
          <a:noFill/>
        </p:spPr>
        <p:txBody>
          <a:bodyPr wrap="square" rtlCol="0">
            <a:spAutoFit/>
          </a:bodyPr>
          <a:lstStyle/>
          <a:p>
            <a:r>
              <a:rPr lang="en-US" sz="1400" dirty="0">
                <a:solidFill>
                  <a:schemeClr val="tx2"/>
                </a:solidFill>
              </a:rPr>
              <a:t>x</a:t>
            </a:r>
          </a:p>
        </p:txBody>
      </p:sp>
      <p:sp>
        <p:nvSpPr>
          <p:cNvPr id="50" name="TextBox 49">
            <a:extLst>
              <a:ext uri="{FF2B5EF4-FFF2-40B4-BE49-F238E27FC236}">
                <a16:creationId xmlns:a16="http://schemas.microsoft.com/office/drawing/2014/main" id="{E73077FC-397A-4586-A42B-49DA4BC4CD71}"/>
              </a:ext>
            </a:extLst>
          </p:cNvPr>
          <p:cNvSpPr txBox="1"/>
          <p:nvPr/>
        </p:nvSpPr>
        <p:spPr>
          <a:xfrm>
            <a:off x="8622964" y="5643677"/>
            <a:ext cx="174211" cy="307777"/>
          </a:xfrm>
          <a:prstGeom prst="rect">
            <a:avLst/>
          </a:prstGeom>
          <a:noFill/>
        </p:spPr>
        <p:txBody>
          <a:bodyPr wrap="square" rtlCol="0">
            <a:spAutoFit/>
          </a:bodyPr>
          <a:lstStyle/>
          <a:p>
            <a:r>
              <a:rPr lang="en-US" sz="1400" dirty="0">
                <a:solidFill>
                  <a:schemeClr val="tx2"/>
                </a:solidFill>
              </a:rPr>
              <a:t>x</a:t>
            </a:r>
          </a:p>
        </p:txBody>
      </p:sp>
      <p:sp>
        <p:nvSpPr>
          <p:cNvPr id="51" name="TextBox 50">
            <a:extLst>
              <a:ext uri="{FF2B5EF4-FFF2-40B4-BE49-F238E27FC236}">
                <a16:creationId xmlns:a16="http://schemas.microsoft.com/office/drawing/2014/main" id="{81EEC624-51FE-490E-9261-4F8079CDCF19}"/>
              </a:ext>
            </a:extLst>
          </p:cNvPr>
          <p:cNvSpPr txBox="1"/>
          <p:nvPr/>
        </p:nvSpPr>
        <p:spPr>
          <a:xfrm>
            <a:off x="7737349" y="5105588"/>
            <a:ext cx="174211" cy="307777"/>
          </a:xfrm>
          <a:prstGeom prst="rect">
            <a:avLst/>
          </a:prstGeom>
          <a:noFill/>
        </p:spPr>
        <p:txBody>
          <a:bodyPr wrap="square" rtlCol="0">
            <a:spAutoFit/>
          </a:bodyPr>
          <a:lstStyle/>
          <a:p>
            <a:r>
              <a:rPr lang="en-US" sz="1400" dirty="0">
                <a:solidFill>
                  <a:schemeClr val="tx2"/>
                </a:solidFill>
              </a:rPr>
              <a:t>x</a:t>
            </a:r>
          </a:p>
        </p:txBody>
      </p:sp>
      <p:sp>
        <p:nvSpPr>
          <p:cNvPr id="52" name="TextBox 51">
            <a:extLst>
              <a:ext uri="{FF2B5EF4-FFF2-40B4-BE49-F238E27FC236}">
                <a16:creationId xmlns:a16="http://schemas.microsoft.com/office/drawing/2014/main" id="{D482E568-D135-405D-961E-2739013DB4D2}"/>
              </a:ext>
            </a:extLst>
          </p:cNvPr>
          <p:cNvSpPr txBox="1"/>
          <p:nvPr/>
        </p:nvSpPr>
        <p:spPr>
          <a:xfrm>
            <a:off x="8381323" y="5771641"/>
            <a:ext cx="174211" cy="307777"/>
          </a:xfrm>
          <a:prstGeom prst="rect">
            <a:avLst/>
          </a:prstGeom>
          <a:noFill/>
        </p:spPr>
        <p:txBody>
          <a:bodyPr wrap="square" rtlCol="0">
            <a:spAutoFit/>
          </a:bodyPr>
          <a:lstStyle/>
          <a:p>
            <a:r>
              <a:rPr lang="en-US" sz="1400" dirty="0">
                <a:solidFill>
                  <a:schemeClr val="tx2"/>
                </a:solidFill>
              </a:rPr>
              <a:t>x</a:t>
            </a:r>
          </a:p>
        </p:txBody>
      </p:sp>
      <p:sp>
        <p:nvSpPr>
          <p:cNvPr id="53" name="TextBox 52">
            <a:extLst>
              <a:ext uri="{FF2B5EF4-FFF2-40B4-BE49-F238E27FC236}">
                <a16:creationId xmlns:a16="http://schemas.microsoft.com/office/drawing/2014/main" id="{907FFF13-EE3B-4DB6-B596-836A5CA6E9B2}"/>
              </a:ext>
            </a:extLst>
          </p:cNvPr>
          <p:cNvSpPr txBox="1"/>
          <p:nvPr/>
        </p:nvSpPr>
        <p:spPr>
          <a:xfrm>
            <a:off x="8407888" y="5595410"/>
            <a:ext cx="174211" cy="307777"/>
          </a:xfrm>
          <a:prstGeom prst="rect">
            <a:avLst/>
          </a:prstGeom>
          <a:noFill/>
        </p:spPr>
        <p:txBody>
          <a:bodyPr wrap="square" rtlCol="0">
            <a:spAutoFit/>
          </a:bodyPr>
          <a:lstStyle/>
          <a:p>
            <a:r>
              <a:rPr lang="en-US" sz="1400" dirty="0">
                <a:solidFill>
                  <a:schemeClr val="tx2"/>
                </a:solidFill>
              </a:rPr>
              <a:t>x</a:t>
            </a:r>
          </a:p>
        </p:txBody>
      </p:sp>
      <p:sp>
        <p:nvSpPr>
          <p:cNvPr id="54" name="TextBox 53">
            <a:extLst>
              <a:ext uri="{FF2B5EF4-FFF2-40B4-BE49-F238E27FC236}">
                <a16:creationId xmlns:a16="http://schemas.microsoft.com/office/drawing/2014/main" id="{DB3BF6CD-BC87-4414-938A-C3340334FF95}"/>
              </a:ext>
            </a:extLst>
          </p:cNvPr>
          <p:cNvSpPr txBox="1"/>
          <p:nvPr/>
        </p:nvSpPr>
        <p:spPr>
          <a:xfrm>
            <a:off x="7763421" y="4906622"/>
            <a:ext cx="174211" cy="307777"/>
          </a:xfrm>
          <a:prstGeom prst="rect">
            <a:avLst/>
          </a:prstGeom>
          <a:noFill/>
        </p:spPr>
        <p:txBody>
          <a:bodyPr wrap="square" rtlCol="0">
            <a:spAutoFit/>
          </a:bodyPr>
          <a:lstStyle/>
          <a:p>
            <a:r>
              <a:rPr lang="en-US" sz="1400" dirty="0">
                <a:solidFill>
                  <a:schemeClr val="tx2"/>
                </a:solidFill>
              </a:rPr>
              <a:t>x</a:t>
            </a:r>
          </a:p>
        </p:txBody>
      </p:sp>
      <p:sp>
        <p:nvSpPr>
          <p:cNvPr id="55" name="TextBox 54">
            <a:extLst>
              <a:ext uri="{FF2B5EF4-FFF2-40B4-BE49-F238E27FC236}">
                <a16:creationId xmlns:a16="http://schemas.microsoft.com/office/drawing/2014/main" id="{2C9E4B3F-A36E-4693-B403-7C220F5679A7}"/>
              </a:ext>
            </a:extLst>
          </p:cNvPr>
          <p:cNvSpPr txBox="1"/>
          <p:nvPr/>
        </p:nvSpPr>
        <p:spPr>
          <a:xfrm>
            <a:off x="7555118" y="5027825"/>
            <a:ext cx="174211" cy="307777"/>
          </a:xfrm>
          <a:prstGeom prst="rect">
            <a:avLst/>
          </a:prstGeom>
          <a:noFill/>
        </p:spPr>
        <p:txBody>
          <a:bodyPr wrap="square" rtlCol="0">
            <a:spAutoFit/>
          </a:bodyPr>
          <a:lstStyle/>
          <a:p>
            <a:r>
              <a:rPr lang="en-US" sz="1400" dirty="0">
                <a:solidFill>
                  <a:schemeClr val="tx2"/>
                </a:solidFill>
              </a:rPr>
              <a:t>x</a:t>
            </a:r>
          </a:p>
        </p:txBody>
      </p:sp>
      <p:sp>
        <p:nvSpPr>
          <p:cNvPr id="56" name="TextBox 55">
            <a:extLst>
              <a:ext uri="{FF2B5EF4-FFF2-40B4-BE49-F238E27FC236}">
                <a16:creationId xmlns:a16="http://schemas.microsoft.com/office/drawing/2014/main" id="{DD439B77-D07D-4397-8CC2-734CEBDF9E12}"/>
              </a:ext>
            </a:extLst>
          </p:cNvPr>
          <p:cNvSpPr txBox="1"/>
          <p:nvPr/>
        </p:nvSpPr>
        <p:spPr>
          <a:xfrm>
            <a:off x="7585855" y="5737078"/>
            <a:ext cx="174211" cy="307777"/>
          </a:xfrm>
          <a:prstGeom prst="rect">
            <a:avLst/>
          </a:prstGeom>
          <a:noFill/>
        </p:spPr>
        <p:txBody>
          <a:bodyPr wrap="square" rtlCol="0">
            <a:spAutoFit/>
          </a:bodyPr>
          <a:lstStyle/>
          <a:p>
            <a:r>
              <a:rPr lang="en-US" sz="1400" dirty="0">
                <a:solidFill>
                  <a:schemeClr val="tx2"/>
                </a:solidFill>
              </a:rPr>
              <a:t>x</a:t>
            </a:r>
          </a:p>
        </p:txBody>
      </p:sp>
      <p:sp>
        <p:nvSpPr>
          <p:cNvPr id="57" name="TextBox 56">
            <a:extLst>
              <a:ext uri="{FF2B5EF4-FFF2-40B4-BE49-F238E27FC236}">
                <a16:creationId xmlns:a16="http://schemas.microsoft.com/office/drawing/2014/main" id="{E6CD1F06-40A2-4FBD-96B3-99C11ABD7361}"/>
              </a:ext>
            </a:extLst>
          </p:cNvPr>
          <p:cNvSpPr txBox="1"/>
          <p:nvPr/>
        </p:nvSpPr>
        <p:spPr>
          <a:xfrm>
            <a:off x="7633095" y="5671615"/>
            <a:ext cx="174211" cy="307777"/>
          </a:xfrm>
          <a:prstGeom prst="rect">
            <a:avLst/>
          </a:prstGeom>
          <a:noFill/>
        </p:spPr>
        <p:txBody>
          <a:bodyPr wrap="square" rtlCol="0">
            <a:spAutoFit/>
          </a:bodyPr>
          <a:lstStyle/>
          <a:p>
            <a:r>
              <a:rPr lang="en-US" sz="1400" dirty="0">
                <a:solidFill>
                  <a:schemeClr val="tx2"/>
                </a:solidFill>
              </a:rPr>
              <a:t>x</a:t>
            </a:r>
          </a:p>
        </p:txBody>
      </p:sp>
      <p:sp>
        <p:nvSpPr>
          <p:cNvPr id="58" name="TextBox 57">
            <a:extLst>
              <a:ext uri="{FF2B5EF4-FFF2-40B4-BE49-F238E27FC236}">
                <a16:creationId xmlns:a16="http://schemas.microsoft.com/office/drawing/2014/main" id="{598CC8FD-C264-4F6C-9D5F-63A4EA3952F4}"/>
              </a:ext>
            </a:extLst>
          </p:cNvPr>
          <p:cNvSpPr txBox="1"/>
          <p:nvPr/>
        </p:nvSpPr>
        <p:spPr>
          <a:xfrm>
            <a:off x="8603355" y="5767713"/>
            <a:ext cx="174211" cy="307777"/>
          </a:xfrm>
          <a:prstGeom prst="rect">
            <a:avLst/>
          </a:prstGeom>
          <a:noFill/>
        </p:spPr>
        <p:txBody>
          <a:bodyPr wrap="square" rtlCol="0">
            <a:spAutoFit/>
          </a:bodyPr>
          <a:lstStyle/>
          <a:p>
            <a:r>
              <a:rPr lang="en-US" sz="1400" dirty="0">
                <a:solidFill>
                  <a:schemeClr val="tx2"/>
                </a:solidFill>
              </a:rPr>
              <a:t>x</a:t>
            </a:r>
          </a:p>
        </p:txBody>
      </p:sp>
      <p:sp>
        <p:nvSpPr>
          <p:cNvPr id="59" name="TextBox 58">
            <a:extLst>
              <a:ext uri="{FF2B5EF4-FFF2-40B4-BE49-F238E27FC236}">
                <a16:creationId xmlns:a16="http://schemas.microsoft.com/office/drawing/2014/main" id="{BB9E33A7-EAB6-4925-BF24-FB0B169AB684}"/>
              </a:ext>
            </a:extLst>
          </p:cNvPr>
          <p:cNvSpPr txBox="1"/>
          <p:nvPr/>
        </p:nvSpPr>
        <p:spPr>
          <a:xfrm>
            <a:off x="7774589" y="4784065"/>
            <a:ext cx="174211" cy="307777"/>
          </a:xfrm>
          <a:prstGeom prst="rect">
            <a:avLst/>
          </a:prstGeom>
          <a:noFill/>
        </p:spPr>
        <p:txBody>
          <a:bodyPr wrap="square" rtlCol="0">
            <a:spAutoFit/>
          </a:bodyPr>
          <a:lstStyle/>
          <a:p>
            <a:r>
              <a:rPr lang="en-US" sz="1400" dirty="0">
                <a:solidFill>
                  <a:schemeClr val="tx2"/>
                </a:solidFill>
              </a:rPr>
              <a:t>x</a:t>
            </a:r>
          </a:p>
        </p:txBody>
      </p:sp>
      <p:sp>
        <p:nvSpPr>
          <p:cNvPr id="60" name="TextBox 59">
            <a:extLst>
              <a:ext uri="{FF2B5EF4-FFF2-40B4-BE49-F238E27FC236}">
                <a16:creationId xmlns:a16="http://schemas.microsoft.com/office/drawing/2014/main" id="{CA838C38-BA07-4F5B-A607-E6D95AB22F59}"/>
              </a:ext>
            </a:extLst>
          </p:cNvPr>
          <p:cNvSpPr txBox="1"/>
          <p:nvPr/>
        </p:nvSpPr>
        <p:spPr>
          <a:xfrm>
            <a:off x="8555534" y="5551807"/>
            <a:ext cx="174211" cy="307777"/>
          </a:xfrm>
          <a:prstGeom prst="rect">
            <a:avLst/>
          </a:prstGeom>
          <a:noFill/>
        </p:spPr>
        <p:txBody>
          <a:bodyPr wrap="square" rtlCol="0">
            <a:spAutoFit/>
          </a:bodyPr>
          <a:lstStyle/>
          <a:p>
            <a:r>
              <a:rPr lang="en-US" sz="1400" dirty="0">
                <a:solidFill>
                  <a:schemeClr val="tx2"/>
                </a:solidFill>
              </a:rPr>
              <a:t>x</a:t>
            </a:r>
          </a:p>
        </p:txBody>
      </p:sp>
      <p:sp>
        <p:nvSpPr>
          <p:cNvPr id="61" name="TextBox 60">
            <a:extLst>
              <a:ext uri="{FF2B5EF4-FFF2-40B4-BE49-F238E27FC236}">
                <a16:creationId xmlns:a16="http://schemas.microsoft.com/office/drawing/2014/main" id="{E3C6037E-75F3-4F7E-90F1-9871894D1B1F}"/>
              </a:ext>
            </a:extLst>
          </p:cNvPr>
          <p:cNvSpPr txBox="1"/>
          <p:nvPr/>
        </p:nvSpPr>
        <p:spPr>
          <a:xfrm>
            <a:off x="1919170" y="785570"/>
            <a:ext cx="5221815" cy="307777"/>
          </a:xfrm>
          <a:prstGeom prst="rect">
            <a:avLst/>
          </a:prstGeom>
          <a:noFill/>
        </p:spPr>
        <p:txBody>
          <a:bodyPr wrap="square" rtlCol="0">
            <a:spAutoFit/>
          </a:bodyPr>
          <a:lstStyle/>
          <a:p>
            <a:r>
              <a:rPr lang="en-US" sz="1400" i="1" dirty="0">
                <a:solidFill>
                  <a:schemeClr val="tx2"/>
                </a:solidFill>
              </a:rPr>
              <a:t>This is for discrete data (counting data)… variables data follows</a:t>
            </a:r>
            <a:endParaRPr lang="en-US" sz="1400" i="1" baseline="30000" dirty="0">
              <a:solidFill>
                <a:schemeClr val="tx2"/>
              </a:solidFill>
            </a:endParaRPr>
          </a:p>
        </p:txBody>
      </p:sp>
      <p:pic>
        <p:nvPicPr>
          <p:cNvPr id="40" name="Audio 39">
            <a:hlinkClick r:id="" action="ppaction://media"/>
            <a:extLst>
              <a:ext uri="{FF2B5EF4-FFF2-40B4-BE49-F238E27FC236}">
                <a16:creationId xmlns:a16="http://schemas.microsoft.com/office/drawing/2014/main" id="{DD1AF35D-687E-9C94-A533-9F6A463992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3619836" y="4302668"/>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7233"/>
    </mc:Choice>
    <mc:Fallback xmlns="">
      <p:transition spd="slow" advTm="77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0807F2B-7F5D-44E4-8398-E7A687F6EDC6}"/>
              </a:ext>
            </a:extLst>
          </p:cNvPr>
          <p:cNvSpPr/>
          <p:nvPr/>
        </p:nvSpPr>
        <p:spPr>
          <a:xfrm>
            <a:off x="0" y="805343"/>
            <a:ext cx="9144000" cy="53730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8">
            <a:extLst>
              <a:ext uri="{FF2B5EF4-FFF2-40B4-BE49-F238E27FC236}">
                <a16:creationId xmlns:a16="http://schemas.microsoft.com/office/drawing/2014/main" id="{12556EDA-3850-4C89-9357-F3E9925BFF4A}"/>
              </a:ext>
            </a:extLst>
          </p:cNvPr>
          <p:cNvSpPr/>
          <p:nvPr/>
        </p:nvSpPr>
        <p:spPr>
          <a:xfrm>
            <a:off x="6182460" y="2672460"/>
            <a:ext cx="2430270" cy="15749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FAADC"/>
          </a:solidFill>
          <a:ln w="12600">
            <a:solidFill>
              <a:srgbClr val="325490"/>
            </a:solidFill>
            <a:prstDash val="solid"/>
            <a:miter/>
          </a:ln>
        </p:spPr>
        <p:txBody>
          <a:bodyPr vert="horz" wrap="square" lIns="67500" tIns="33750" rIns="67500" bIns="33750" anchor="ctr" anchorCtr="0" compatLnSpc="0">
            <a:noAutofit/>
          </a:bodyPr>
          <a:lstStyle/>
          <a:p>
            <a:pPr hangingPunct="0"/>
            <a:endParaRPr lang="en-US" sz="1350">
              <a:latin typeface="Arial" pitchFamily="18"/>
              <a:ea typeface="Microsoft YaHei" pitchFamily="2"/>
              <a:cs typeface="Arial" pitchFamily="2"/>
            </a:endParaRPr>
          </a:p>
        </p:txBody>
      </p:sp>
      <p:sp>
        <p:nvSpPr>
          <p:cNvPr id="3" name="Straight Connector 5">
            <a:extLst>
              <a:ext uri="{FF2B5EF4-FFF2-40B4-BE49-F238E27FC236}">
                <a16:creationId xmlns:a16="http://schemas.microsoft.com/office/drawing/2014/main" id="{6891A91D-6551-4DD4-80DF-24A6C2695F58}"/>
              </a:ext>
            </a:extLst>
          </p:cNvPr>
          <p:cNvSpPr/>
          <p:nvPr/>
        </p:nvSpPr>
        <p:spPr>
          <a:xfrm>
            <a:off x="7493580" y="2236680"/>
            <a:ext cx="19980" cy="2501010"/>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4" name="Straight Connector 6">
            <a:extLst>
              <a:ext uri="{FF2B5EF4-FFF2-40B4-BE49-F238E27FC236}">
                <a16:creationId xmlns:a16="http://schemas.microsoft.com/office/drawing/2014/main" id="{E5DF2C0E-0BE2-44AA-BA74-91279F746716}"/>
              </a:ext>
            </a:extLst>
          </p:cNvPr>
          <p:cNvSpPr/>
          <p:nvPr/>
        </p:nvSpPr>
        <p:spPr>
          <a:xfrm>
            <a:off x="5670810" y="3441151"/>
            <a:ext cx="2942190" cy="18629"/>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5" name="TextBox 10">
            <a:extLst>
              <a:ext uri="{FF2B5EF4-FFF2-40B4-BE49-F238E27FC236}">
                <a16:creationId xmlns:a16="http://schemas.microsoft.com/office/drawing/2014/main" id="{1E4753A0-1D70-4E9F-B1D7-2556C48CA501}"/>
              </a:ext>
            </a:extLst>
          </p:cNvPr>
          <p:cNvSpPr/>
          <p:nvPr/>
        </p:nvSpPr>
        <p:spPr>
          <a:xfrm>
            <a:off x="6420096" y="1886356"/>
            <a:ext cx="2043828" cy="3499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dirty="0">
                <a:solidFill>
                  <a:srgbClr val="000000"/>
                </a:solidFill>
                <a:latin typeface="Calibri" pitchFamily="18"/>
                <a:ea typeface="Microsoft YaHei" pitchFamily="2"/>
                <a:cs typeface="Arial" pitchFamily="2"/>
              </a:rPr>
              <a:t>Possible Root Cause</a:t>
            </a:r>
          </a:p>
        </p:txBody>
      </p:sp>
      <p:sp>
        <p:nvSpPr>
          <p:cNvPr id="6" name="TextBox 11">
            <a:extLst>
              <a:ext uri="{FF2B5EF4-FFF2-40B4-BE49-F238E27FC236}">
                <a16:creationId xmlns:a16="http://schemas.microsoft.com/office/drawing/2014/main" id="{75EDA493-02E2-41F1-B91B-9AFE15C48300}"/>
              </a:ext>
            </a:extLst>
          </p:cNvPr>
          <p:cNvSpPr/>
          <p:nvPr/>
        </p:nvSpPr>
        <p:spPr>
          <a:xfrm>
            <a:off x="6592776" y="2431351"/>
            <a:ext cx="362727"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ON</a:t>
            </a:r>
          </a:p>
        </p:txBody>
      </p:sp>
      <p:sp>
        <p:nvSpPr>
          <p:cNvPr id="7" name="TextBox 12">
            <a:extLst>
              <a:ext uri="{FF2B5EF4-FFF2-40B4-BE49-F238E27FC236}">
                <a16:creationId xmlns:a16="http://schemas.microsoft.com/office/drawing/2014/main" id="{D9E9E301-B751-4581-B116-183AEB859163}"/>
              </a:ext>
            </a:extLst>
          </p:cNvPr>
          <p:cNvSpPr/>
          <p:nvPr/>
        </p:nvSpPr>
        <p:spPr>
          <a:xfrm>
            <a:off x="7761876" y="2421630"/>
            <a:ext cx="410111"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OFF</a:t>
            </a:r>
          </a:p>
        </p:txBody>
      </p:sp>
      <p:sp>
        <p:nvSpPr>
          <p:cNvPr id="8" name="TextBox 13">
            <a:extLst>
              <a:ext uri="{FF2B5EF4-FFF2-40B4-BE49-F238E27FC236}">
                <a16:creationId xmlns:a16="http://schemas.microsoft.com/office/drawing/2014/main" id="{CBABA7D8-B908-4C85-89DE-138D10CC56BC}"/>
              </a:ext>
            </a:extLst>
          </p:cNvPr>
          <p:cNvSpPr/>
          <p:nvPr/>
        </p:nvSpPr>
        <p:spPr>
          <a:xfrm>
            <a:off x="4887001" y="3219210"/>
            <a:ext cx="758092" cy="3499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a:solidFill>
                  <a:srgbClr val="000000"/>
                </a:solidFill>
                <a:latin typeface="Calibri" pitchFamily="18"/>
                <a:ea typeface="Microsoft YaHei" pitchFamily="2"/>
                <a:cs typeface="Arial" pitchFamily="2"/>
              </a:rPr>
              <a:t>Defect</a:t>
            </a:r>
          </a:p>
        </p:txBody>
      </p:sp>
      <p:sp>
        <p:nvSpPr>
          <p:cNvPr id="9" name="TextBox 14">
            <a:extLst>
              <a:ext uri="{FF2B5EF4-FFF2-40B4-BE49-F238E27FC236}">
                <a16:creationId xmlns:a16="http://schemas.microsoft.com/office/drawing/2014/main" id="{03F367C9-DC57-448A-9EA7-F34E5A5AF800}"/>
              </a:ext>
            </a:extLst>
          </p:cNvPr>
          <p:cNvSpPr/>
          <p:nvPr/>
        </p:nvSpPr>
        <p:spPr>
          <a:xfrm>
            <a:off x="5337900" y="2902771"/>
            <a:ext cx="671080"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a:solidFill>
                  <a:srgbClr val="000000"/>
                </a:solidFill>
                <a:latin typeface="Calibri" pitchFamily="18"/>
                <a:ea typeface="Microsoft YaHei" pitchFamily="2"/>
                <a:cs typeface="Arial" pitchFamily="2"/>
              </a:rPr>
              <a:t>Present</a:t>
            </a:r>
          </a:p>
        </p:txBody>
      </p:sp>
      <p:sp>
        <p:nvSpPr>
          <p:cNvPr id="10" name="TextBox 15">
            <a:extLst>
              <a:ext uri="{FF2B5EF4-FFF2-40B4-BE49-F238E27FC236}">
                <a16:creationId xmlns:a16="http://schemas.microsoft.com/office/drawing/2014/main" id="{90EC322E-8EFD-407E-8903-0E6DF77BE09A}"/>
              </a:ext>
            </a:extLst>
          </p:cNvPr>
          <p:cNvSpPr/>
          <p:nvPr/>
        </p:nvSpPr>
        <p:spPr>
          <a:xfrm>
            <a:off x="5172120" y="3638791"/>
            <a:ext cx="971227"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a:solidFill>
                  <a:srgbClr val="000000"/>
                </a:solidFill>
                <a:latin typeface="Calibri" pitchFamily="18"/>
                <a:ea typeface="Microsoft YaHei" pitchFamily="2"/>
                <a:cs typeface="Arial" pitchFamily="2"/>
              </a:rPr>
              <a:t>Not Present</a:t>
            </a:r>
          </a:p>
        </p:txBody>
      </p:sp>
      <p:sp>
        <p:nvSpPr>
          <p:cNvPr id="11" name="TextBox 16">
            <a:extLst>
              <a:ext uri="{FF2B5EF4-FFF2-40B4-BE49-F238E27FC236}">
                <a16:creationId xmlns:a16="http://schemas.microsoft.com/office/drawing/2014/main" id="{5CBF1710-0070-4BBE-8D90-CABB3A48D335}"/>
              </a:ext>
            </a:extLst>
          </p:cNvPr>
          <p:cNvSpPr/>
          <p:nvPr/>
        </p:nvSpPr>
        <p:spPr>
          <a:xfrm>
            <a:off x="6535080" y="2661661"/>
            <a:ext cx="422359" cy="7021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4050" b="1">
                <a:solidFill>
                  <a:srgbClr val="000000"/>
                </a:solidFill>
                <a:latin typeface="Calibri" pitchFamily="18"/>
                <a:ea typeface="Microsoft YaHei" pitchFamily="2"/>
                <a:cs typeface="Arial" pitchFamily="2"/>
              </a:rPr>
              <a:t>X</a:t>
            </a:r>
          </a:p>
        </p:txBody>
      </p:sp>
      <p:sp>
        <p:nvSpPr>
          <p:cNvPr id="12" name="TextBox 17">
            <a:extLst>
              <a:ext uri="{FF2B5EF4-FFF2-40B4-BE49-F238E27FC236}">
                <a16:creationId xmlns:a16="http://schemas.microsoft.com/office/drawing/2014/main" id="{37C7D12F-F996-49C9-89A1-9D5900E20FD9}"/>
              </a:ext>
            </a:extLst>
          </p:cNvPr>
          <p:cNvSpPr/>
          <p:nvPr/>
        </p:nvSpPr>
        <p:spPr>
          <a:xfrm>
            <a:off x="7948800" y="3555091"/>
            <a:ext cx="422359" cy="7021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4050" b="1">
                <a:solidFill>
                  <a:srgbClr val="000000"/>
                </a:solidFill>
                <a:latin typeface="Calibri" pitchFamily="18"/>
                <a:ea typeface="Microsoft YaHei" pitchFamily="2"/>
                <a:cs typeface="Arial" pitchFamily="2"/>
              </a:rPr>
              <a:t>X</a:t>
            </a:r>
          </a:p>
        </p:txBody>
      </p:sp>
      <p:sp>
        <p:nvSpPr>
          <p:cNvPr id="13" name="Title 9">
            <a:extLst>
              <a:ext uri="{FF2B5EF4-FFF2-40B4-BE49-F238E27FC236}">
                <a16:creationId xmlns:a16="http://schemas.microsoft.com/office/drawing/2014/main" id="{3ACAD24A-276C-4E20-8F9F-4196809BF29D}"/>
              </a:ext>
            </a:extLst>
          </p:cNvPr>
          <p:cNvSpPr txBox="1">
            <a:spLocks noGrp="1"/>
          </p:cNvSpPr>
          <p:nvPr>
            <p:ph type="title"/>
          </p:nvPr>
        </p:nvSpPr>
        <p:spPr>
          <a:xfrm>
            <a:off x="481943" y="-67194"/>
            <a:ext cx="7279933" cy="921715"/>
          </a:xfrm>
        </p:spPr>
        <p:txBody>
          <a:bodyPr/>
          <a:lstStyle/>
          <a:p>
            <a:pPr lvl="0"/>
            <a:r>
              <a:rPr lang="en-US" sz="3200" dirty="0"/>
              <a:t>D4c: Implications of the definition</a:t>
            </a:r>
          </a:p>
        </p:txBody>
      </p:sp>
      <p:sp>
        <p:nvSpPr>
          <p:cNvPr id="14" name="Content Placeholder 19">
            <a:extLst>
              <a:ext uri="{FF2B5EF4-FFF2-40B4-BE49-F238E27FC236}">
                <a16:creationId xmlns:a16="http://schemas.microsoft.com/office/drawing/2014/main" id="{3E06BDC9-E997-4DCB-8A4C-7517FF474A32}"/>
              </a:ext>
            </a:extLst>
          </p:cNvPr>
          <p:cNvSpPr txBox="1">
            <a:spLocks noGrp="1"/>
          </p:cNvSpPr>
          <p:nvPr>
            <p:ph type="body" idx="4294967295"/>
          </p:nvPr>
        </p:nvSpPr>
        <p:spPr>
          <a:xfrm>
            <a:off x="0" y="1611313"/>
            <a:ext cx="4198938" cy="3957637"/>
          </a:xfrm>
        </p:spPr>
        <p:txBody>
          <a:bodyPr>
            <a:normAutofit lnSpcReduction="10000"/>
          </a:bodyPr>
          <a:lstStyle/>
          <a:p>
            <a:pPr>
              <a:spcBef>
                <a:spcPts val="751"/>
              </a:spcBef>
              <a:buFont typeface="Arial" pitchFamily="32"/>
              <a:buChar char="•"/>
            </a:pPr>
            <a:r>
              <a:rPr lang="en-US" sz="1800" dirty="0"/>
              <a:t>You need data from all four quadrants</a:t>
            </a:r>
          </a:p>
          <a:p>
            <a:pPr lvl="1">
              <a:spcBef>
                <a:spcPts val="374"/>
              </a:spcBef>
              <a:buFont typeface="Arial" pitchFamily="32"/>
              <a:buChar char="•"/>
            </a:pPr>
            <a:r>
              <a:rPr lang="en-US" sz="1800" dirty="0"/>
              <a:t>That means you have to look at some cases where the defect is not present, and</a:t>
            </a:r>
          </a:p>
          <a:p>
            <a:pPr lvl="1">
              <a:spcBef>
                <a:spcPts val="374"/>
              </a:spcBef>
              <a:buFont typeface="Arial" pitchFamily="32"/>
              <a:buChar char="•"/>
            </a:pPr>
            <a:r>
              <a:rPr lang="en-US" sz="1800" dirty="0"/>
              <a:t>You also have to look at some cases where the possible root cause is not present.</a:t>
            </a:r>
            <a:br>
              <a:rPr lang="en-US" sz="1800" dirty="0"/>
            </a:br>
            <a:endParaRPr lang="en-US" sz="1800" dirty="0"/>
          </a:p>
          <a:p>
            <a:pPr>
              <a:spcBef>
                <a:spcPts val="751"/>
              </a:spcBef>
              <a:buFont typeface="Arial" pitchFamily="32"/>
              <a:buChar char="•"/>
            </a:pPr>
            <a:r>
              <a:rPr lang="en-US" sz="1800" dirty="0"/>
              <a:t>It tells you that if you can turn the Possible Root Cause OFF, then you can turn the defect off.</a:t>
            </a:r>
            <a:br>
              <a:rPr lang="en-US" sz="1800" dirty="0"/>
            </a:br>
            <a:endParaRPr lang="en-US" sz="1800" dirty="0"/>
          </a:p>
          <a:p>
            <a:pPr>
              <a:spcBef>
                <a:spcPts val="751"/>
              </a:spcBef>
              <a:buFont typeface="Arial" pitchFamily="32"/>
              <a:buChar char="•"/>
            </a:pPr>
            <a:r>
              <a:rPr lang="en-US" sz="1800" dirty="0"/>
              <a:t>Your corrective action should focus on turning the Possible Root Cause off…</a:t>
            </a:r>
            <a:br>
              <a:rPr lang="en-US" dirty="0"/>
            </a:br>
            <a:endParaRPr lang="en-US" dirty="0"/>
          </a:p>
        </p:txBody>
      </p:sp>
      <p:sp>
        <p:nvSpPr>
          <p:cNvPr id="15" name="Oval 1">
            <a:extLst>
              <a:ext uri="{FF2B5EF4-FFF2-40B4-BE49-F238E27FC236}">
                <a16:creationId xmlns:a16="http://schemas.microsoft.com/office/drawing/2014/main" id="{DDBA60DE-FB56-424A-870A-1F6DCAE4EF12}"/>
              </a:ext>
            </a:extLst>
          </p:cNvPr>
          <p:cNvSpPr/>
          <p:nvPr/>
        </p:nvSpPr>
        <p:spPr>
          <a:xfrm>
            <a:off x="6140880" y="2236680"/>
            <a:ext cx="1352430" cy="294165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12600">
            <a:solidFill>
              <a:srgbClr val="325490"/>
            </a:solidFill>
            <a:prstDash val="solid"/>
            <a:miter/>
          </a:ln>
        </p:spPr>
        <p:txBody>
          <a:bodyPr vert="horz" wrap="square" lIns="67500" tIns="33750" rIns="67500" bIns="33750" anchor="ctr" anchorCtr="0" compatLnSpc="0">
            <a:noAutofit/>
          </a:bodyPr>
          <a:lstStyle/>
          <a:p>
            <a:pPr hangingPunct="0"/>
            <a:endParaRPr lang="en-US" sz="1350">
              <a:latin typeface="Arial" pitchFamily="18"/>
              <a:ea typeface="Microsoft YaHei" pitchFamily="2"/>
              <a:cs typeface="Arial" pitchFamily="2"/>
            </a:endParaRPr>
          </a:p>
        </p:txBody>
      </p:sp>
      <p:sp>
        <p:nvSpPr>
          <p:cNvPr id="16" name="Oval 22">
            <a:extLst>
              <a:ext uri="{FF2B5EF4-FFF2-40B4-BE49-F238E27FC236}">
                <a16:creationId xmlns:a16="http://schemas.microsoft.com/office/drawing/2014/main" id="{A53941A7-B3BC-4E6B-BD52-451925139C9B}"/>
              </a:ext>
            </a:extLst>
          </p:cNvPr>
          <p:cNvSpPr/>
          <p:nvPr/>
        </p:nvSpPr>
        <p:spPr>
          <a:xfrm>
            <a:off x="7452270" y="2167966"/>
            <a:ext cx="1218156" cy="294165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12600">
            <a:solidFill>
              <a:srgbClr val="325490"/>
            </a:solidFill>
            <a:prstDash val="solid"/>
            <a:miter/>
          </a:ln>
        </p:spPr>
        <p:txBody>
          <a:bodyPr vert="horz" wrap="square" lIns="67500" tIns="33750" rIns="67500" bIns="33750" anchor="ctr" anchorCtr="0" compatLnSpc="0">
            <a:noAutofit/>
          </a:bodyPr>
          <a:lstStyle/>
          <a:p>
            <a:pPr hangingPunct="0"/>
            <a:endParaRPr lang="en-US" sz="1350">
              <a:latin typeface="Arial" pitchFamily="18"/>
              <a:ea typeface="Microsoft YaHei" pitchFamily="2"/>
              <a:cs typeface="Arial" pitchFamily="2"/>
            </a:endParaRPr>
          </a:p>
        </p:txBody>
      </p:sp>
      <p:sp>
        <p:nvSpPr>
          <p:cNvPr id="17" name="Arrow: Right 2">
            <a:extLst>
              <a:ext uri="{FF2B5EF4-FFF2-40B4-BE49-F238E27FC236}">
                <a16:creationId xmlns:a16="http://schemas.microsoft.com/office/drawing/2014/main" id="{191C01DE-2AC6-4CBD-9A2F-BF05CCF1EC30}"/>
              </a:ext>
            </a:extLst>
          </p:cNvPr>
          <p:cNvSpPr/>
          <p:nvPr/>
        </p:nvSpPr>
        <p:spPr>
          <a:xfrm>
            <a:off x="6748862" y="1510837"/>
            <a:ext cx="1403730" cy="24867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00B050"/>
          </a:solidFill>
          <a:ln w="12600">
            <a:solidFill>
              <a:srgbClr val="325490"/>
            </a:solidFill>
            <a:prstDash val="solid"/>
            <a:miter/>
          </a:ln>
        </p:spPr>
        <p:txBody>
          <a:bodyPr vert="horz" wrap="square" lIns="67500" tIns="33750" rIns="67500" bIns="33750" anchor="ctr" anchorCtr="0" compatLnSpc="0">
            <a:noAutofit/>
          </a:bodyPr>
          <a:lstStyle/>
          <a:p>
            <a:pPr hangingPunct="0"/>
            <a:endParaRPr lang="en-US" sz="1350">
              <a:latin typeface="Arial" pitchFamily="18"/>
              <a:ea typeface="Microsoft YaHei" pitchFamily="2"/>
              <a:cs typeface="Arial" pitchFamily="2"/>
            </a:endParaRPr>
          </a:p>
        </p:txBody>
      </p:sp>
      <p:sp>
        <p:nvSpPr>
          <p:cNvPr id="19" name="TextBox 7">
            <a:extLst>
              <a:ext uri="{FF2B5EF4-FFF2-40B4-BE49-F238E27FC236}">
                <a16:creationId xmlns:a16="http://schemas.microsoft.com/office/drawing/2014/main" id="{3E6C5C2C-ADC7-432F-9434-3E3547184FF8}"/>
              </a:ext>
            </a:extLst>
          </p:cNvPr>
          <p:cNvSpPr/>
          <p:nvPr/>
        </p:nvSpPr>
        <p:spPr>
          <a:xfrm>
            <a:off x="6594710" y="1688518"/>
            <a:ext cx="1736756"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Turn the root cause off</a:t>
            </a:r>
          </a:p>
        </p:txBody>
      </p:sp>
      <p:sp>
        <p:nvSpPr>
          <p:cNvPr id="20" name="Arrow: Right 23">
            <a:extLst>
              <a:ext uri="{FF2B5EF4-FFF2-40B4-BE49-F238E27FC236}">
                <a16:creationId xmlns:a16="http://schemas.microsoft.com/office/drawing/2014/main" id="{AE12CCA2-A8CC-4849-96C7-07901E9A4E26}"/>
              </a:ext>
            </a:extLst>
          </p:cNvPr>
          <p:cNvSpPr/>
          <p:nvPr/>
        </p:nvSpPr>
        <p:spPr>
          <a:xfrm rot="2364000">
            <a:off x="6925439" y="3345035"/>
            <a:ext cx="1219320" cy="23571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00B050"/>
          </a:solidFill>
          <a:ln w="12600">
            <a:solidFill>
              <a:srgbClr val="325490"/>
            </a:solidFill>
            <a:prstDash val="solid"/>
            <a:miter/>
          </a:ln>
        </p:spPr>
        <p:txBody>
          <a:bodyPr vert="horz" wrap="square" lIns="67500" tIns="33750" rIns="67500" bIns="33750" anchor="ctr" anchorCtr="0" compatLnSpc="0">
            <a:noAutofit/>
          </a:bodyPr>
          <a:lstStyle/>
          <a:p>
            <a:pPr hangingPunct="0"/>
            <a:endParaRPr lang="en-US" sz="1350">
              <a:latin typeface="Arial" pitchFamily="18"/>
              <a:ea typeface="Microsoft YaHei" pitchFamily="2"/>
              <a:cs typeface="Arial" pitchFamily="2"/>
            </a:endParaRPr>
          </a:p>
        </p:txBody>
      </p:sp>
      <p:sp>
        <p:nvSpPr>
          <p:cNvPr id="21" name="TextBox 24">
            <a:extLst>
              <a:ext uri="{FF2B5EF4-FFF2-40B4-BE49-F238E27FC236}">
                <a16:creationId xmlns:a16="http://schemas.microsoft.com/office/drawing/2014/main" id="{14627E33-FD12-4619-B02C-1751B9A902F8}"/>
              </a:ext>
            </a:extLst>
          </p:cNvPr>
          <p:cNvSpPr/>
          <p:nvPr/>
        </p:nvSpPr>
        <p:spPr>
          <a:xfrm rot="2539200">
            <a:off x="6819641" y="3069327"/>
            <a:ext cx="1601207" cy="2873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400" b="1" dirty="0">
                <a:solidFill>
                  <a:schemeClr val="accent3">
                    <a:lumMod val="60000"/>
                    <a:lumOff val="40000"/>
                  </a:schemeClr>
                </a:solidFill>
                <a:latin typeface="Calibri" pitchFamily="18"/>
                <a:ea typeface="Microsoft YaHei" pitchFamily="2"/>
                <a:cs typeface="Arial" pitchFamily="2"/>
              </a:rPr>
              <a:t>The defect turns off</a:t>
            </a:r>
          </a:p>
        </p:txBody>
      </p:sp>
      <p:sp>
        <p:nvSpPr>
          <p:cNvPr id="24" name="TextBox 4">
            <a:extLst>
              <a:ext uri="{FF2B5EF4-FFF2-40B4-BE49-F238E27FC236}">
                <a16:creationId xmlns:a16="http://schemas.microsoft.com/office/drawing/2014/main" id="{671B9380-51BF-4535-8121-35AD5E888051}"/>
              </a:ext>
            </a:extLst>
          </p:cNvPr>
          <p:cNvSpPr/>
          <p:nvPr/>
        </p:nvSpPr>
        <p:spPr>
          <a:xfrm>
            <a:off x="180925" y="6277176"/>
            <a:ext cx="8845629" cy="39690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67500" tIns="33750" rIns="67500" bIns="33750" anchor="t" anchorCtr="0" compatLnSpc="0">
            <a:spAutoFit/>
          </a:bodyPr>
          <a:lstStyle/>
          <a:p>
            <a:pPr algn="ctr"/>
            <a:r>
              <a:rPr lang="en-US" sz="2100" dirty="0">
                <a:solidFill>
                  <a:schemeClr val="bg1"/>
                </a:solidFill>
                <a:latin typeface="Calibri" pitchFamily="18"/>
                <a:ea typeface="Microsoft YaHei" pitchFamily="2"/>
                <a:cs typeface="Arial" pitchFamily="2"/>
              </a:rPr>
              <a:t>Turn the root cause off to turn the defect off!</a:t>
            </a:r>
          </a:p>
        </p:txBody>
      </p:sp>
      <p:sp>
        <p:nvSpPr>
          <p:cNvPr id="26" name="Freeform: Shape 25">
            <a:extLst>
              <a:ext uri="{FF2B5EF4-FFF2-40B4-BE49-F238E27FC236}">
                <a16:creationId xmlns:a16="http://schemas.microsoft.com/office/drawing/2014/main" id="{1F32AC9A-2B61-4136-AB6D-A331E0AEF701}"/>
              </a:ext>
            </a:extLst>
          </p:cNvPr>
          <p:cNvSpPr/>
          <p:nvPr/>
        </p:nvSpPr>
        <p:spPr>
          <a:xfrm>
            <a:off x="4672668" y="981493"/>
            <a:ext cx="2474752" cy="3657619"/>
          </a:xfrm>
          <a:custGeom>
            <a:avLst/>
            <a:gdLst>
              <a:gd name="connsiteX0" fmla="*/ 0 w 2474752"/>
              <a:gd name="connsiteY0" fmla="*/ 3657619 h 3657619"/>
              <a:gd name="connsiteX1" fmla="*/ 1837189 w 2474752"/>
              <a:gd name="connsiteY1" fmla="*/ 184577 h 3657619"/>
              <a:gd name="connsiteX2" fmla="*/ 2474752 w 2474752"/>
              <a:gd name="connsiteY2" fmla="*/ 478191 h 3657619"/>
            </a:gdLst>
            <a:ahLst/>
            <a:cxnLst>
              <a:cxn ang="0">
                <a:pos x="connsiteX0" y="connsiteY0"/>
              </a:cxn>
              <a:cxn ang="0">
                <a:pos x="connsiteX1" y="connsiteY1"/>
              </a:cxn>
              <a:cxn ang="0">
                <a:pos x="connsiteX2" y="connsiteY2"/>
              </a:cxn>
            </a:cxnLst>
            <a:rect l="l" t="t" r="r" b="b"/>
            <a:pathLst>
              <a:path w="2474752" h="3657619">
                <a:moveTo>
                  <a:pt x="0" y="3657619"/>
                </a:moveTo>
                <a:cubicBezTo>
                  <a:pt x="712365" y="2186050"/>
                  <a:pt x="1424730" y="714482"/>
                  <a:pt x="1837189" y="184577"/>
                </a:cubicBezTo>
                <a:cubicBezTo>
                  <a:pt x="2249648" y="-345328"/>
                  <a:pt x="2367093" y="429255"/>
                  <a:pt x="2474752" y="47819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Free Clipart Light Switch | Free Images at Clker.com - vector clip art  online, royalty free &amp; public domain">
            <a:extLst>
              <a:ext uri="{FF2B5EF4-FFF2-40B4-BE49-F238E27FC236}">
                <a16:creationId xmlns:a16="http://schemas.microsoft.com/office/drawing/2014/main" id="{A26CBA4C-3FF6-4D1B-934E-D7F7BE698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8241" y="1353015"/>
            <a:ext cx="991696" cy="10050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Disappear Cliparts, Download Free Disappear Cliparts png images, Free  ClipArts on Clipart Library">
            <a:extLst>
              <a:ext uri="{FF2B5EF4-FFF2-40B4-BE49-F238E27FC236}">
                <a16:creationId xmlns:a16="http://schemas.microsoft.com/office/drawing/2014/main" id="{A9D284C9-4AF6-4EB0-969E-70AD4C742D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9352" y="4390196"/>
            <a:ext cx="1218156" cy="86553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F253D6F-820B-41AD-844E-B666CE569067}"/>
              </a:ext>
            </a:extLst>
          </p:cNvPr>
          <p:cNvSpPr txBox="1"/>
          <p:nvPr/>
        </p:nvSpPr>
        <p:spPr>
          <a:xfrm>
            <a:off x="3112316" y="857888"/>
            <a:ext cx="4102216" cy="307777"/>
          </a:xfrm>
          <a:prstGeom prst="rect">
            <a:avLst/>
          </a:prstGeom>
          <a:noFill/>
        </p:spPr>
        <p:txBody>
          <a:bodyPr wrap="square" rtlCol="0">
            <a:spAutoFit/>
          </a:bodyPr>
          <a:lstStyle/>
          <a:p>
            <a:r>
              <a:rPr lang="en-US" sz="1400" i="1" dirty="0">
                <a:solidFill>
                  <a:schemeClr val="tx2"/>
                </a:solidFill>
              </a:rPr>
              <a:t>Discrete data (counting data)</a:t>
            </a:r>
          </a:p>
        </p:txBody>
      </p:sp>
      <p:pic>
        <p:nvPicPr>
          <p:cNvPr id="25" name="Audio 24">
            <a:hlinkClick r:id="" action="ppaction://media"/>
            <a:extLst>
              <a:ext uri="{FF2B5EF4-FFF2-40B4-BE49-F238E27FC236}">
                <a16:creationId xmlns:a16="http://schemas.microsoft.com/office/drawing/2014/main" id="{AF793953-3E40-9FDD-8F0E-40400CFA5DE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722"/>
    </mc:Choice>
    <mc:Fallback xmlns="">
      <p:transition spd="slow" advTm="2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0807F2B-7F5D-44E4-8398-E7A687F6EDC6}"/>
              </a:ext>
            </a:extLst>
          </p:cNvPr>
          <p:cNvSpPr/>
          <p:nvPr/>
        </p:nvSpPr>
        <p:spPr>
          <a:xfrm>
            <a:off x="0" y="849565"/>
            <a:ext cx="9144000" cy="53730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9">
            <a:extLst>
              <a:ext uri="{FF2B5EF4-FFF2-40B4-BE49-F238E27FC236}">
                <a16:creationId xmlns:a16="http://schemas.microsoft.com/office/drawing/2014/main" id="{3ACAD24A-276C-4E20-8F9F-4196809BF29D}"/>
              </a:ext>
            </a:extLst>
          </p:cNvPr>
          <p:cNvSpPr txBox="1">
            <a:spLocks noGrp="1"/>
          </p:cNvSpPr>
          <p:nvPr>
            <p:ph type="title"/>
          </p:nvPr>
        </p:nvSpPr>
        <p:spPr>
          <a:xfrm>
            <a:off x="214386" y="-13127"/>
            <a:ext cx="7279933" cy="921715"/>
          </a:xfrm>
        </p:spPr>
        <p:txBody>
          <a:bodyPr/>
          <a:lstStyle/>
          <a:p>
            <a:pPr lvl="0"/>
            <a:r>
              <a:rPr lang="en-US" sz="3200" dirty="0"/>
              <a:t>D4c: Continuous Data</a:t>
            </a:r>
          </a:p>
        </p:txBody>
      </p:sp>
      <p:sp>
        <p:nvSpPr>
          <p:cNvPr id="14" name="Content Placeholder 19">
            <a:extLst>
              <a:ext uri="{FF2B5EF4-FFF2-40B4-BE49-F238E27FC236}">
                <a16:creationId xmlns:a16="http://schemas.microsoft.com/office/drawing/2014/main" id="{3E06BDC9-E997-4DCB-8A4C-7517FF474A32}"/>
              </a:ext>
            </a:extLst>
          </p:cNvPr>
          <p:cNvSpPr txBox="1">
            <a:spLocks noGrp="1"/>
          </p:cNvSpPr>
          <p:nvPr>
            <p:ph type="body" idx="4294967295"/>
          </p:nvPr>
        </p:nvSpPr>
        <p:spPr>
          <a:xfrm>
            <a:off x="0" y="1270000"/>
            <a:ext cx="4198938" cy="4987925"/>
          </a:xfrm>
        </p:spPr>
        <p:txBody>
          <a:bodyPr>
            <a:normAutofit/>
          </a:bodyPr>
          <a:lstStyle/>
          <a:p>
            <a:pPr marL="0" indent="0">
              <a:spcBef>
                <a:spcPts val="751"/>
              </a:spcBef>
              <a:buNone/>
            </a:pPr>
            <a:r>
              <a:rPr lang="en-US" sz="1800" dirty="0"/>
              <a:t>How does this work for Continuous (Measured) Data?</a:t>
            </a:r>
            <a:br>
              <a:rPr lang="en-US" sz="1800" dirty="0"/>
            </a:br>
            <a:endParaRPr lang="en-US" sz="1800" dirty="0"/>
          </a:p>
          <a:p>
            <a:pPr>
              <a:spcBef>
                <a:spcPts val="751"/>
              </a:spcBef>
              <a:buFont typeface="Arial" pitchFamily="32"/>
              <a:buChar char="•"/>
            </a:pPr>
            <a:r>
              <a:rPr lang="en-US" sz="1800" dirty="0"/>
              <a:t>Plot the data in a scatterplot</a:t>
            </a:r>
          </a:p>
          <a:p>
            <a:pPr>
              <a:spcBef>
                <a:spcPts val="751"/>
              </a:spcBef>
              <a:buFont typeface="Arial" pitchFamily="32"/>
              <a:buChar char="•"/>
            </a:pPr>
            <a:r>
              <a:rPr lang="en-US" sz="1800" dirty="0"/>
              <a:t>Find &amp; plot (x-bar, y-bar), even works with medians</a:t>
            </a:r>
          </a:p>
          <a:p>
            <a:pPr>
              <a:spcBef>
                <a:spcPts val="751"/>
              </a:spcBef>
              <a:buFont typeface="Arial" pitchFamily="32"/>
              <a:buChar char="•"/>
            </a:pPr>
            <a:r>
              <a:rPr lang="en-US" sz="1800" dirty="0"/>
              <a:t>Draw Axes</a:t>
            </a:r>
          </a:p>
          <a:p>
            <a:pPr>
              <a:spcBef>
                <a:spcPts val="751"/>
              </a:spcBef>
              <a:buFont typeface="Arial" pitchFamily="32"/>
              <a:buChar char="•"/>
            </a:pPr>
            <a:r>
              <a:rPr lang="en-US" sz="1800" dirty="0"/>
              <a:t>Count the number of points in each quadrant</a:t>
            </a:r>
            <a:br>
              <a:rPr lang="en-US" sz="1800" dirty="0"/>
            </a:br>
            <a:br>
              <a:rPr lang="en-US" sz="1800" dirty="0"/>
            </a:br>
            <a:endParaRPr lang="en-US" sz="1800" dirty="0"/>
          </a:p>
          <a:p>
            <a:pPr>
              <a:spcBef>
                <a:spcPts val="751"/>
              </a:spcBef>
              <a:buFont typeface="Arial" pitchFamily="32"/>
              <a:buChar char="•"/>
            </a:pPr>
            <a:r>
              <a:rPr lang="en-US" sz="1800" dirty="0"/>
              <a:t>You can also use the adjusted R</a:t>
            </a:r>
            <a:r>
              <a:rPr lang="en-US" sz="1800" baseline="30000" dirty="0"/>
              <a:t>2</a:t>
            </a:r>
            <a:r>
              <a:rPr lang="en-US" sz="1800" dirty="0"/>
              <a:t> from a regression analysis</a:t>
            </a:r>
            <a:br>
              <a:rPr lang="en-US" sz="1800" dirty="0"/>
            </a:br>
            <a:endParaRPr lang="en-US" dirty="0"/>
          </a:p>
        </p:txBody>
      </p:sp>
      <p:sp>
        <p:nvSpPr>
          <p:cNvPr id="26" name="Freeform: Shape 25">
            <a:extLst>
              <a:ext uri="{FF2B5EF4-FFF2-40B4-BE49-F238E27FC236}">
                <a16:creationId xmlns:a16="http://schemas.microsoft.com/office/drawing/2014/main" id="{1F32AC9A-2B61-4136-AB6D-A331E0AEF701}"/>
              </a:ext>
            </a:extLst>
          </p:cNvPr>
          <p:cNvSpPr/>
          <p:nvPr/>
        </p:nvSpPr>
        <p:spPr>
          <a:xfrm>
            <a:off x="4672668" y="981493"/>
            <a:ext cx="2474752" cy="3657619"/>
          </a:xfrm>
          <a:custGeom>
            <a:avLst/>
            <a:gdLst>
              <a:gd name="connsiteX0" fmla="*/ 0 w 2474752"/>
              <a:gd name="connsiteY0" fmla="*/ 3657619 h 3657619"/>
              <a:gd name="connsiteX1" fmla="*/ 1837189 w 2474752"/>
              <a:gd name="connsiteY1" fmla="*/ 184577 h 3657619"/>
              <a:gd name="connsiteX2" fmla="*/ 2474752 w 2474752"/>
              <a:gd name="connsiteY2" fmla="*/ 478191 h 3657619"/>
            </a:gdLst>
            <a:ahLst/>
            <a:cxnLst>
              <a:cxn ang="0">
                <a:pos x="connsiteX0" y="connsiteY0"/>
              </a:cxn>
              <a:cxn ang="0">
                <a:pos x="connsiteX1" y="connsiteY1"/>
              </a:cxn>
              <a:cxn ang="0">
                <a:pos x="connsiteX2" y="connsiteY2"/>
              </a:cxn>
            </a:cxnLst>
            <a:rect l="l" t="t" r="r" b="b"/>
            <a:pathLst>
              <a:path w="2474752" h="3657619">
                <a:moveTo>
                  <a:pt x="0" y="3657619"/>
                </a:moveTo>
                <a:cubicBezTo>
                  <a:pt x="712365" y="2186050"/>
                  <a:pt x="1424730" y="714482"/>
                  <a:pt x="1837189" y="184577"/>
                </a:cubicBezTo>
                <a:cubicBezTo>
                  <a:pt x="2249648" y="-345328"/>
                  <a:pt x="2367093" y="429255"/>
                  <a:pt x="2474752" y="47819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F253D6F-820B-41AD-844E-B666CE569067}"/>
              </a:ext>
            </a:extLst>
          </p:cNvPr>
          <p:cNvSpPr txBox="1"/>
          <p:nvPr/>
        </p:nvSpPr>
        <p:spPr>
          <a:xfrm>
            <a:off x="1734434" y="884735"/>
            <a:ext cx="4102216" cy="307777"/>
          </a:xfrm>
          <a:prstGeom prst="rect">
            <a:avLst/>
          </a:prstGeom>
          <a:noFill/>
        </p:spPr>
        <p:txBody>
          <a:bodyPr wrap="square" rtlCol="0">
            <a:spAutoFit/>
          </a:bodyPr>
          <a:lstStyle/>
          <a:p>
            <a:r>
              <a:rPr lang="en-US" sz="1400" i="1" dirty="0">
                <a:solidFill>
                  <a:schemeClr val="tx2"/>
                </a:solidFill>
              </a:rPr>
              <a:t>Variable or Continuous Data (Measurements)</a:t>
            </a:r>
          </a:p>
        </p:txBody>
      </p:sp>
      <p:grpSp>
        <p:nvGrpSpPr>
          <p:cNvPr id="27" name="Group 26">
            <a:extLst>
              <a:ext uri="{FF2B5EF4-FFF2-40B4-BE49-F238E27FC236}">
                <a16:creationId xmlns:a16="http://schemas.microsoft.com/office/drawing/2014/main" id="{DF9CA8DF-5928-4B07-930E-AE64033B3F93}"/>
              </a:ext>
            </a:extLst>
          </p:cNvPr>
          <p:cNvGrpSpPr/>
          <p:nvPr/>
        </p:nvGrpSpPr>
        <p:grpSpPr>
          <a:xfrm>
            <a:off x="5355743" y="552674"/>
            <a:ext cx="3265060" cy="1932797"/>
            <a:chOff x="4894919" y="1177859"/>
            <a:chExt cx="3725729" cy="2205497"/>
          </a:xfrm>
        </p:grpSpPr>
        <p:grpSp>
          <p:nvGrpSpPr>
            <p:cNvPr id="22" name="Group 21">
              <a:extLst>
                <a:ext uri="{FF2B5EF4-FFF2-40B4-BE49-F238E27FC236}">
                  <a16:creationId xmlns:a16="http://schemas.microsoft.com/office/drawing/2014/main" id="{FD24F7A0-0D81-42C9-8545-A61F1B548E14}"/>
                </a:ext>
              </a:extLst>
            </p:cNvPr>
            <p:cNvGrpSpPr/>
            <p:nvPr/>
          </p:nvGrpSpPr>
          <p:grpSpPr>
            <a:xfrm>
              <a:off x="4894919" y="1177859"/>
              <a:ext cx="3725729" cy="2194931"/>
              <a:chOff x="4887001" y="2052439"/>
              <a:chExt cx="3725729" cy="2194931"/>
            </a:xfrm>
          </p:grpSpPr>
          <p:sp>
            <p:nvSpPr>
              <p:cNvPr id="2" name="Rectangle 18">
                <a:extLst>
                  <a:ext uri="{FF2B5EF4-FFF2-40B4-BE49-F238E27FC236}">
                    <a16:creationId xmlns:a16="http://schemas.microsoft.com/office/drawing/2014/main" id="{12556EDA-3850-4C89-9357-F3E9925BFF4A}"/>
                  </a:ext>
                </a:extLst>
              </p:cNvPr>
              <p:cNvSpPr/>
              <p:nvPr/>
            </p:nvSpPr>
            <p:spPr>
              <a:xfrm>
                <a:off x="6182460" y="2672460"/>
                <a:ext cx="2430270" cy="15749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FAADC"/>
              </a:solidFill>
              <a:ln w="12600">
                <a:solidFill>
                  <a:srgbClr val="325490"/>
                </a:solidFill>
                <a:prstDash val="solid"/>
                <a:miter/>
              </a:ln>
            </p:spPr>
            <p:txBody>
              <a:bodyPr vert="horz" wrap="square" lIns="67500" tIns="33750" rIns="67500" bIns="33750" anchor="ctr" anchorCtr="0" compatLnSpc="0">
                <a:noAutofit/>
              </a:bodyPr>
              <a:lstStyle/>
              <a:p>
                <a:pPr hangingPunct="0"/>
                <a:endParaRPr lang="en-US" sz="1350">
                  <a:latin typeface="Arial" pitchFamily="18"/>
                  <a:ea typeface="Microsoft YaHei" pitchFamily="2"/>
                  <a:cs typeface="Arial" pitchFamily="2"/>
                </a:endParaRPr>
              </a:p>
            </p:txBody>
          </p:sp>
          <p:sp>
            <p:nvSpPr>
              <p:cNvPr id="5" name="TextBox 10">
                <a:extLst>
                  <a:ext uri="{FF2B5EF4-FFF2-40B4-BE49-F238E27FC236}">
                    <a16:creationId xmlns:a16="http://schemas.microsoft.com/office/drawing/2014/main" id="{1E4753A0-1D70-4E9F-B1D7-2556C48CA501}"/>
                  </a:ext>
                </a:extLst>
              </p:cNvPr>
              <p:cNvSpPr/>
              <p:nvPr/>
            </p:nvSpPr>
            <p:spPr>
              <a:xfrm>
                <a:off x="6275793" y="2052439"/>
                <a:ext cx="2043828" cy="3499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dirty="0">
                    <a:solidFill>
                      <a:srgbClr val="000000"/>
                    </a:solidFill>
                    <a:latin typeface="Calibri" pitchFamily="18"/>
                    <a:ea typeface="Microsoft YaHei" pitchFamily="2"/>
                    <a:cs typeface="Arial" pitchFamily="2"/>
                  </a:rPr>
                  <a:t>Possible Root Cause</a:t>
                </a:r>
              </a:p>
            </p:txBody>
          </p:sp>
          <p:sp>
            <p:nvSpPr>
              <p:cNvPr id="6" name="TextBox 11">
                <a:extLst>
                  <a:ext uri="{FF2B5EF4-FFF2-40B4-BE49-F238E27FC236}">
                    <a16:creationId xmlns:a16="http://schemas.microsoft.com/office/drawing/2014/main" id="{75EDA493-02E2-41F1-B91B-9AFE15C48300}"/>
                  </a:ext>
                </a:extLst>
              </p:cNvPr>
              <p:cNvSpPr/>
              <p:nvPr/>
            </p:nvSpPr>
            <p:spPr>
              <a:xfrm>
                <a:off x="6592776" y="2431351"/>
                <a:ext cx="703012"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More of</a:t>
                </a:r>
              </a:p>
            </p:txBody>
          </p:sp>
          <p:sp>
            <p:nvSpPr>
              <p:cNvPr id="7" name="TextBox 12">
                <a:extLst>
                  <a:ext uri="{FF2B5EF4-FFF2-40B4-BE49-F238E27FC236}">
                    <a16:creationId xmlns:a16="http://schemas.microsoft.com/office/drawing/2014/main" id="{D9E9E301-B751-4581-B116-183AEB859163}"/>
                  </a:ext>
                </a:extLst>
              </p:cNvPr>
              <p:cNvSpPr/>
              <p:nvPr/>
            </p:nvSpPr>
            <p:spPr>
              <a:xfrm>
                <a:off x="7761876" y="2421630"/>
                <a:ext cx="613885"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Less of</a:t>
                </a:r>
              </a:p>
            </p:txBody>
          </p:sp>
          <p:sp>
            <p:nvSpPr>
              <p:cNvPr id="8" name="TextBox 13">
                <a:extLst>
                  <a:ext uri="{FF2B5EF4-FFF2-40B4-BE49-F238E27FC236}">
                    <a16:creationId xmlns:a16="http://schemas.microsoft.com/office/drawing/2014/main" id="{CBABA7D8-B908-4C85-89DE-138D10CC56BC}"/>
                  </a:ext>
                </a:extLst>
              </p:cNvPr>
              <p:cNvSpPr/>
              <p:nvPr/>
            </p:nvSpPr>
            <p:spPr>
              <a:xfrm>
                <a:off x="4887001" y="3219210"/>
                <a:ext cx="758092" cy="3499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dirty="0">
                    <a:solidFill>
                      <a:srgbClr val="000000"/>
                    </a:solidFill>
                    <a:latin typeface="Calibri" pitchFamily="18"/>
                    <a:ea typeface="Microsoft YaHei" pitchFamily="2"/>
                    <a:cs typeface="Arial" pitchFamily="2"/>
                  </a:rPr>
                  <a:t>Defect</a:t>
                </a:r>
              </a:p>
            </p:txBody>
          </p:sp>
          <p:sp>
            <p:nvSpPr>
              <p:cNvPr id="9" name="TextBox 14">
                <a:extLst>
                  <a:ext uri="{FF2B5EF4-FFF2-40B4-BE49-F238E27FC236}">
                    <a16:creationId xmlns:a16="http://schemas.microsoft.com/office/drawing/2014/main" id="{03F367C9-DC57-448A-9EA7-F34E5A5AF800}"/>
                  </a:ext>
                </a:extLst>
              </p:cNvPr>
              <p:cNvSpPr/>
              <p:nvPr/>
            </p:nvSpPr>
            <p:spPr>
              <a:xfrm>
                <a:off x="5105306" y="2912422"/>
                <a:ext cx="703012"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More of</a:t>
                </a:r>
              </a:p>
            </p:txBody>
          </p:sp>
          <p:sp>
            <p:nvSpPr>
              <p:cNvPr id="10" name="TextBox 15">
                <a:extLst>
                  <a:ext uri="{FF2B5EF4-FFF2-40B4-BE49-F238E27FC236}">
                    <a16:creationId xmlns:a16="http://schemas.microsoft.com/office/drawing/2014/main" id="{90EC322E-8EFD-407E-8903-0E6DF77BE09A}"/>
                  </a:ext>
                </a:extLst>
              </p:cNvPr>
              <p:cNvSpPr/>
              <p:nvPr/>
            </p:nvSpPr>
            <p:spPr>
              <a:xfrm>
                <a:off x="5172120" y="3638791"/>
                <a:ext cx="613885"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Less of</a:t>
                </a:r>
              </a:p>
            </p:txBody>
          </p:sp>
        </p:grpSp>
        <p:sp>
          <p:nvSpPr>
            <p:cNvPr id="25" name="TextBox 24">
              <a:extLst>
                <a:ext uri="{FF2B5EF4-FFF2-40B4-BE49-F238E27FC236}">
                  <a16:creationId xmlns:a16="http://schemas.microsoft.com/office/drawing/2014/main" id="{C8A525BE-420C-4109-ADFB-ECCA5923E53C}"/>
                </a:ext>
              </a:extLst>
            </p:cNvPr>
            <p:cNvSpPr txBox="1"/>
            <p:nvPr/>
          </p:nvSpPr>
          <p:spPr>
            <a:xfrm>
              <a:off x="6342883" y="1802613"/>
              <a:ext cx="274434" cy="307777"/>
            </a:xfrm>
            <a:prstGeom prst="rect">
              <a:avLst/>
            </a:prstGeom>
            <a:noFill/>
          </p:spPr>
          <p:txBody>
            <a:bodyPr wrap="none" rtlCol="0">
              <a:spAutoFit/>
            </a:bodyPr>
            <a:lstStyle/>
            <a:p>
              <a:r>
                <a:rPr lang="en-US" sz="1400" dirty="0">
                  <a:solidFill>
                    <a:schemeClr val="tx2"/>
                  </a:solidFill>
                </a:rPr>
                <a:t>x</a:t>
              </a:r>
            </a:p>
          </p:txBody>
        </p:sp>
        <p:sp>
          <p:nvSpPr>
            <p:cNvPr id="31" name="TextBox 30">
              <a:extLst>
                <a:ext uri="{FF2B5EF4-FFF2-40B4-BE49-F238E27FC236}">
                  <a16:creationId xmlns:a16="http://schemas.microsoft.com/office/drawing/2014/main" id="{7BF95575-6A99-4C50-A7A6-23A65DDCDB8A}"/>
                </a:ext>
              </a:extLst>
            </p:cNvPr>
            <p:cNvSpPr txBox="1"/>
            <p:nvPr/>
          </p:nvSpPr>
          <p:spPr>
            <a:xfrm>
              <a:off x="6495283" y="1955013"/>
              <a:ext cx="274434" cy="307777"/>
            </a:xfrm>
            <a:prstGeom prst="rect">
              <a:avLst/>
            </a:prstGeom>
            <a:noFill/>
          </p:spPr>
          <p:txBody>
            <a:bodyPr wrap="none" rtlCol="0">
              <a:spAutoFit/>
            </a:bodyPr>
            <a:lstStyle/>
            <a:p>
              <a:r>
                <a:rPr lang="en-US" sz="1400" dirty="0">
                  <a:solidFill>
                    <a:schemeClr val="tx2"/>
                  </a:solidFill>
                </a:rPr>
                <a:t>x</a:t>
              </a:r>
            </a:p>
          </p:txBody>
        </p:sp>
        <p:sp>
          <p:nvSpPr>
            <p:cNvPr id="32" name="TextBox 31">
              <a:extLst>
                <a:ext uri="{FF2B5EF4-FFF2-40B4-BE49-F238E27FC236}">
                  <a16:creationId xmlns:a16="http://schemas.microsoft.com/office/drawing/2014/main" id="{3D7EFC9D-A451-4F55-AF4A-3A0D3286E0CD}"/>
                </a:ext>
              </a:extLst>
            </p:cNvPr>
            <p:cNvSpPr txBox="1"/>
            <p:nvPr/>
          </p:nvSpPr>
          <p:spPr>
            <a:xfrm>
              <a:off x="6586666" y="2159692"/>
              <a:ext cx="274434" cy="307777"/>
            </a:xfrm>
            <a:prstGeom prst="rect">
              <a:avLst/>
            </a:prstGeom>
            <a:noFill/>
          </p:spPr>
          <p:txBody>
            <a:bodyPr wrap="none" rtlCol="0">
              <a:spAutoFit/>
            </a:bodyPr>
            <a:lstStyle/>
            <a:p>
              <a:r>
                <a:rPr lang="en-US" sz="1400" dirty="0">
                  <a:solidFill>
                    <a:schemeClr val="tx2"/>
                  </a:solidFill>
                </a:rPr>
                <a:t>x</a:t>
              </a:r>
            </a:p>
          </p:txBody>
        </p:sp>
        <p:sp>
          <p:nvSpPr>
            <p:cNvPr id="33" name="TextBox 32">
              <a:extLst>
                <a:ext uri="{FF2B5EF4-FFF2-40B4-BE49-F238E27FC236}">
                  <a16:creationId xmlns:a16="http://schemas.microsoft.com/office/drawing/2014/main" id="{1E642327-480A-468A-8CD6-D5FBBF62D5EE}"/>
                </a:ext>
              </a:extLst>
            </p:cNvPr>
            <p:cNvSpPr txBox="1"/>
            <p:nvPr/>
          </p:nvSpPr>
          <p:spPr>
            <a:xfrm>
              <a:off x="6800083" y="2259813"/>
              <a:ext cx="274434" cy="307777"/>
            </a:xfrm>
            <a:prstGeom prst="rect">
              <a:avLst/>
            </a:prstGeom>
            <a:noFill/>
          </p:spPr>
          <p:txBody>
            <a:bodyPr wrap="none" rtlCol="0">
              <a:spAutoFit/>
            </a:bodyPr>
            <a:lstStyle/>
            <a:p>
              <a:r>
                <a:rPr lang="en-US" sz="1400" dirty="0">
                  <a:solidFill>
                    <a:schemeClr val="tx2"/>
                  </a:solidFill>
                </a:rPr>
                <a:t>x</a:t>
              </a:r>
            </a:p>
          </p:txBody>
        </p:sp>
        <p:sp>
          <p:nvSpPr>
            <p:cNvPr id="34" name="TextBox 33">
              <a:extLst>
                <a:ext uri="{FF2B5EF4-FFF2-40B4-BE49-F238E27FC236}">
                  <a16:creationId xmlns:a16="http://schemas.microsoft.com/office/drawing/2014/main" id="{BD5DA5F2-8B9A-4511-915D-DCC13921AD1A}"/>
                </a:ext>
              </a:extLst>
            </p:cNvPr>
            <p:cNvSpPr txBox="1"/>
            <p:nvPr/>
          </p:nvSpPr>
          <p:spPr>
            <a:xfrm>
              <a:off x="6952483" y="2412213"/>
              <a:ext cx="274434" cy="307777"/>
            </a:xfrm>
            <a:prstGeom prst="rect">
              <a:avLst/>
            </a:prstGeom>
            <a:noFill/>
          </p:spPr>
          <p:txBody>
            <a:bodyPr wrap="none" rtlCol="0">
              <a:spAutoFit/>
            </a:bodyPr>
            <a:lstStyle/>
            <a:p>
              <a:r>
                <a:rPr lang="en-US" sz="1400" dirty="0">
                  <a:solidFill>
                    <a:schemeClr val="tx2"/>
                  </a:solidFill>
                </a:rPr>
                <a:t>x</a:t>
              </a:r>
            </a:p>
          </p:txBody>
        </p:sp>
        <p:sp>
          <p:nvSpPr>
            <p:cNvPr id="35" name="TextBox 34">
              <a:extLst>
                <a:ext uri="{FF2B5EF4-FFF2-40B4-BE49-F238E27FC236}">
                  <a16:creationId xmlns:a16="http://schemas.microsoft.com/office/drawing/2014/main" id="{CF69D580-6CCA-43A1-A8B7-3848C5CBDD70}"/>
                </a:ext>
              </a:extLst>
            </p:cNvPr>
            <p:cNvSpPr txBox="1"/>
            <p:nvPr/>
          </p:nvSpPr>
          <p:spPr>
            <a:xfrm>
              <a:off x="7104883" y="2564613"/>
              <a:ext cx="274434" cy="307777"/>
            </a:xfrm>
            <a:prstGeom prst="rect">
              <a:avLst/>
            </a:prstGeom>
            <a:noFill/>
          </p:spPr>
          <p:txBody>
            <a:bodyPr wrap="none" rtlCol="0">
              <a:spAutoFit/>
            </a:bodyPr>
            <a:lstStyle/>
            <a:p>
              <a:r>
                <a:rPr lang="en-US" sz="1400" dirty="0">
                  <a:solidFill>
                    <a:schemeClr val="tx2"/>
                  </a:solidFill>
                </a:rPr>
                <a:t>x</a:t>
              </a:r>
            </a:p>
          </p:txBody>
        </p:sp>
        <p:sp>
          <p:nvSpPr>
            <p:cNvPr id="36" name="TextBox 35">
              <a:extLst>
                <a:ext uri="{FF2B5EF4-FFF2-40B4-BE49-F238E27FC236}">
                  <a16:creationId xmlns:a16="http://schemas.microsoft.com/office/drawing/2014/main" id="{C11D9280-C8B9-47B1-97B0-D1FBBE7136E1}"/>
                </a:ext>
              </a:extLst>
            </p:cNvPr>
            <p:cNvSpPr txBox="1"/>
            <p:nvPr/>
          </p:nvSpPr>
          <p:spPr>
            <a:xfrm>
              <a:off x="7181083" y="2751463"/>
              <a:ext cx="274434" cy="307777"/>
            </a:xfrm>
            <a:prstGeom prst="rect">
              <a:avLst/>
            </a:prstGeom>
            <a:noFill/>
          </p:spPr>
          <p:txBody>
            <a:bodyPr wrap="none" rtlCol="0">
              <a:spAutoFit/>
            </a:bodyPr>
            <a:lstStyle/>
            <a:p>
              <a:r>
                <a:rPr lang="en-US" sz="1400" dirty="0">
                  <a:solidFill>
                    <a:schemeClr val="tx2"/>
                  </a:solidFill>
                </a:rPr>
                <a:t>x</a:t>
              </a:r>
            </a:p>
          </p:txBody>
        </p:sp>
        <p:sp>
          <p:nvSpPr>
            <p:cNvPr id="37" name="TextBox 36">
              <a:extLst>
                <a:ext uri="{FF2B5EF4-FFF2-40B4-BE49-F238E27FC236}">
                  <a16:creationId xmlns:a16="http://schemas.microsoft.com/office/drawing/2014/main" id="{38A2EC47-31B0-4CEE-B687-6143074E776A}"/>
                </a:ext>
              </a:extLst>
            </p:cNvPr>
            <p:cNvSpPr txBox="1"/>
            <p:nvPr/>
          </p:nvSpPr>
          <p:spPr>
            <a:xfrm>
              <a:off x="7409683" y="2869413"/>
              <a:ext cx="274434" cy="307777"/>
            </a:xfrm>
            <a:prstGeom prst="rect">
              <a:avLst/>
            </a:prstGeom>
            <a:noFill/>
          </p:spPr>
          <p:txBody>
            <a:bodyPr wrap="none" rtlCol="0">
              <a:spAutoFit/>
            </a:bodyPr>
            <a:lstStyle/>
            <a:p>
              <a:r>
                <a:rPr lang="en-US" sz="1400" dirty="0">
                  <a:solidFill>
                    <a:schemeClr val="tx2"/>
                  </a:solidFill>
                </a:rPr>
                <a:t>x</a:t>
              </a:r>
            </a:p>
          </p:txBody>
        </p:sp>
        <p:sp>
          <p:nvSpPr>
            <p:cNvPr id="38" name="TextBox 37">
              <a:extLst>
                <a:ext uri="{FF2B5EF4-FFF2-40B4-BE49-F238E27FC236}">
                  <a16:creationId xmlns:a16="http://schemas.microsoft.com/office/drawing/2014/main" id="{D3C8A688-4C0F-4F29-A6F0-2E5CA5E2B820}"/>
                </a:ext>
              </a:extLst>
            </p:cNvPr>
            <p:cNvSpPr txBox="1"/>
            <p:nvPr/>
          </p:nvSpPr>
          <p:spPr>
            <a:xfrm>
              <a:off x="7663271" y="2045424"/>
              <a:ext cx="274434" cy="307777"/>
            </a:xfrm>
            <a:prstGeom prst="rect">
              <a:avLst/>
            </a:prstGeom>
            <a:noFill/>
          </p:spPr>
          <p:txBody>
            <a:bodyPr wrap="none" rtlCol="0">
              <a:spAutoFit/>
            </a:bodyPr>
            <a:lstStyle/>
            <a:p>
              <a:r>
                <a:rPr lang="en-US" sz="1400" dirty="0">
                  <a:solidFill>
                    <a:schemeClr val="tx2"/>
                  </a:solidFill>
                </a:rPr>
                <a:t>x</a:t>
              </a:r>
            </a:p>
          </p:txBody>
        </p:sp>
        <p:sp>
          <p:nvSpPr>
            <p:cNvPr id="40" name="TextBox 39">
              <a:extLst>
                <a:ext uri="{FF2B5EF4-FFF2-40B4-BE49-F238E27FC236}">
                  <a16:creationId xmlns:a16="http://schemas.microsoft.com/office/drawing/2014/main" id="{0EC8D8AB-8473-4A04-9B86-71B0E86411CC}"/>
                </a:ext>
              </a:extLst>
            </p:cNvPr>
            <p:cNvSpPr txBox="1"/>
            <p:nvPr/>
          </p:nvSpPr>
          <p:spPr>
            <a:xfrm rot="19972021">
              <a:off x="7028955" y="2189188"/>
              <a:ext cx="274434" cy="307777"/>
            </a:xfrm>
            <a:prstGeom prst="rect">
              <a:avLst/>
            </a:prstGeom>
            <a:noFill/>
          </p:spPr>
          <p:txBody>
            <a:bodyPr wrap="none" rtlCol="0">
              <a:spAutoFit/>
            </a:bodyPr>
            <a:lstStyle/>
            <a:p>
              <a:r>
                <a:rPr lang="en-US" sz="1400" dirty="0">
                  <a:solidFill>
                    <a:schemeClr val="tx2"/>
                  </a:solidFill>
                </a:rPr>
                <a:t>x</a:t>
              </a:r>
            </a:p>
          </p:txBody>
        </p:sp>
        <p:sp>
          <p:nvSpPr>
            <p:cNvPr id="41" name="TextBox 40">
              <a:extLst>
                <a:ext uri="{FF2B5EF4-FFF2-40B4-BE49-F238E27FC236}">
                  <a16:creationId xmlns:a16="http://schemas.microsoft.com/office/drawing/2014/main" id="{780032FC-B609-4264-ABBB-9C0F75B6F6E0}"/>
                </a:ext>
              </a:extLst>
            </p:cNvPr>
            <p:cNvSpPr txBox="1"/>
            <p:nvPr/>
          </p:nvSpPr>
          <p:spPr>
            <a:xfrm rot="19972021">
              <a:off x="7181355" y="2341588"/>
              <a:ext cx="274434" cy="307777"/>
            </a:xfrm>
            <a:prstGeom prst="rect">
              <a:avLst/>
            </a:prstGeom>
            <a:noFill/>
          </p:spPr>
          <p:txBody>
            <a:bodyPr wrap="none" rtlCol="0">
              <a:spAutoFit/>
            </a:bodyPr>
            <a:lstStyle/>
            <a:p>
              <a:r>
                <a:rPr lang="en-US" sz="1400" dirty="0">
                  <a:solidFill>
                    <a:schemeClr val="tx2"/>
                  </a:solidFill>
                </a:rPr>
                <a:t>x</a:t>
              </a:r>
            </a:p>
          </p:txBody>
        </p:sp>
        <p:sp>
          <p:nvSpPr>
            <p:cNvPr id="42" name="TextBox 41">
              <a:extLst>
                <a:ext uri="{FF2B5EF4-FFF2-40B4-BE49-F238E27FC236}">
                  <a16:creationId xmlns:a16="http://schemas.microsoft.com/office/drawing/2014/main" id="{10A5CB3E-E984-425F-9637-D3D468D1F86F}"/>
                </a:ext>
              </a:extLst>
            </p:cNvPr>
            <p:cNvSpPr txBox="1"/>
            <p:nvPr/>
          </p:nvSpPr>
          <p:spPr>
            <a:xfrm rot="19972021">
              <a:off x="7504362" y="2452392"/>
              <a:ext cx="274434" cy="307777"/>
            </a:xfrm>
            <a:prstGeom prst="rect">
              <a:avLst/>
            </a:prstGeom>
            <a:noFill/>
          </p:spPr>
          <p:txBody>
            <a:bodyPr wrap="none" rtlCol="0">
              <a:spAutoFit/>
            </a:bodyPr>
            <a:lstStyle/>
            <a:p>
              <a:r>
                <a:rPr lang="en-US" sz="1400" dirty="0">
                  <a:solidFill>
                    <a:schemeClr val="tx2"/>
                  </a:solidFill>
                </a:rPr>
                <a:t>x</a:t>
              </a:r>
            </a:p>
          </p:txBody>
        </p:sp>
        <p:sp>
          <p:nvSpPr>
            <p:cNvPr id="43" name="TextBox 42">
              <a:extLst>
                <a:ext uri="{FF2B5EF4-FFF2-40B4-BE49-F238E27FC236}">
                  <a16:creationId xmlns:a16="http://schemas.microsoft.com/office/drawing/2014/main" id="{F9F2F296-B378-4E62-8219-7994412E5C34}"/>
                </a:ext>
              </a:extLst>
            </p:cNvPr>
            <p:cNvSpPr txBox="1"/>
            <p:nvPr/>
          </p:nvSpPr>
          <p:spPr>
            <a:xfrm rot="19972021">
              <a:off x="7486155" y="2646388"/>
              <a:ext cx="274434" cy="307777"/>
            </a:xfrm>
            <a:prstGeom prst="rect">
              <a:avLst/>
            </a:prstGeom>
            <a:noFill/>
          </p:spPr>
          <p:txBody>
            <a:bodyPr wrap="none" rtlCol="0">
              <a:spAutoFit/>
            </a:bodyPr>
            <a:lstStyle/>
            <a:p>
              <a:r>
                <a:rPr lang="en-US" sz="1400" dirty="0">
                  <a:solidFill>
                    <a:schemeClr val="tx2"/>
                  </a:solidFill>
                </a:rPr>
                <a:t>x</a:t>
              </a:r>
            </a:p>
          </p:txBody>
        </p:sp>
        <p:sp>
          <p:nvSpPr>
            <p:cNvPr id="44" name="TextBox 43">
              <a:extLst>
                <a:ext uri="{FF2B5EF4-FFF2-40B4-BE49-F238E27FC236}">
                  <a16:creationId xmlns:a16="http://schemas.microsoft.com/office/drawing/2014/main" id="{FEB11903-65AD-4741-B4CC-2D211F530215}"/>
                </a:ext>
              </a:extLst>
            </p:cNvPr>
            <p:cNvSpPr txBox="1"/>
            <p:nvPr/>
          </p:nvSpPr>
          <p:spPr>
            <a:xfrm rot="19972021">
              <a:off x="8006757" y="3075579"/>
              <a:ext cx="274434" cy="307777"/>
            </a:xfrm>
            <a:prstGeom prst="rect">
              <a:avLst/>
            </a:prstGeom>
            <a:noFill/>
          </p:spPr>
          <p:txBody>
            <a:bodyPr wrap="none" rtlCol="0">
              <a:spAutoFit/>
            </a:bodyPr>
            <a:lstStyle/>
            <a:p>
              <a:r>
                <a:rPr lang="en-US" sz="1400" dirty="0">
                  <a:solidFill>
                    <a:schemeClr val="tx2"/>
                  </a:solidFill>
                </a:rPr>
                <a:t>x</a:t>
              </a:r>
            </a:p>
          </p:txBody>
        </p:sp>
        <p:sp>
          <p:nvSpPr>
            <p:cNvPr id="45" name="TextBox 44">
              <a:extLst>
                <a:ext uri="{FF2B5EF4-FFF2-40B4-BE49-F238E27FC236}">
                  <a16:creationId xmlns:a16="http://schemas.microsoft.com/office/drawing/2014/main" id="{8F9D561D-35B0-406D-9349-8D513C9284FD}"/>
                </a:ext>
              </a:extLst>
            </p:cNvPr>
            <p:cNvSpPr txBox="1"/>
            <p:nvPr/>
          </p:nvSpPr>
          <p:spPr>
            <a:xfrm rot="19972021">
              <a:off x="7790955" y="2951188"/>
              <a:ext cx="274434" cy="307777"/>
            </a:xfrm>
            <a:prstGeom prst="rect">
              <a:avLst/>
            </a:prstGeom>
            <a:noFill/>
          </p:spPr>
          <p:txBody>
            <a:bodyPr wrap="none" rtlCol="0">
              <a:spAutoFit/>
            </a:bodyPr>
            <a:lstStyle/>
            <a:p>
              <a:r>
                <a:rPr lang="en-US" sz="1400" dirty="0">
                  <a:solidFill>
                    <a:schemeClr val="tx2"/>
                  </a:solidFill>
                </a:rPr>
                <a:t>x</a:t>
              </a:r>
            </a:p>
          </p:txBody>
        </p:sp>
        <p:sp>
          <p:nvSpPr>
            <p:cNvPr id="46" name="TextBox 45">
              <a:extLst>
                <a:ext uri="{FF2B5EF4-FFF2-40B4-BE49-F238E27FC236}">
                  <a16:creationId xmlns:a16="http://schemas.microsoft.com/office/drawing/2014/main" id="{5AA1402B-B6B3-4C98-8412-57377A689430}"/>
                </a:ext>
              </a:extLst>
            </p:cNvPr>
            <p:cNvSpPr txBox="1"/>
            <p:nvPr/>
          </p:nvSpPr>
          <p:spPr>
            <a:xfrm rot="19972021">
              <a:off x="7562354" y="3039185"/>
              <a:ext cx="274434" cy="307777"/>
            </a:xfrm>
            <a:prstGeom prst="rect">
              <a:avLst/>
            </a:prstGeom>
            <a:noFill/>
          </p:spPr>
          <p:txBody>
            <a:bodyPr wrap="none" rtlCol="0">
              <a:spAutoFit/>
            </a:bodyPr>
            <a:lstStyle/>
            <a:p>
              <a:r>
                <a:rPr lang="en-US" sz="1400" dirty="0">
                  <a:solidFill>
                    <a:schemeClr val="tx2"/>
                  </a:solidFill>
                </a:rPr>
                <a:t>x</a:t>
              </a:r>
            </a:p>
          </p:txBody>
        </p:sp>
        <p:sp>
          <p:nvSpPr>
            <p:cNvPr id="47" name="TextBox 46">
              <a:extLst>
                <a:ext uri="{FF2B5EF4-FFF2-40B4-BE49-F238E27FC236}">
                  <a16:creationId xmlns:a16="http://schemas.microsoft.com/office/drawing/2014/main" id="{AF6715D7-8D68-4005-8130-B46FF4FB35B5}"/>
                </a:ext>
              </a:extLst>
            </p:cNvPr>
            <p:cNvSpPr txBox="1"/>
            <p:nvPr/>
          </p:nvSpPr>
          <p:spPr>
            <a:xfrm rot="19972021">
              <a:off x="6527970" y="3054468"/>
              <a:ext cx="274434" cy="307777"/>
            </a:xfrm>
            <a:prstGeom prst="rect">
              <a:avLst/>
            </a:prstGeom>
            <a:noFill/>
          </p:spPr>
          <p:txBody>
            <a:bodyPr wrap="none" rtlCol="0">
              <a:spAutoFit/>
            </a:bodyPr>
            <a:lstStyle/>
            <a:p>
              <a:r>
                <a:rPr lang="en-US" sz="1400" dirty="0">
                  <a:solidFill>
                    <a:schemeClr val="tx2"/>
                  </a:solidFill>
                </a:rPr>
                <a:t>x</a:t>
              </a:r>
            </a:p>
          </p:txBody>
        </p:sp>
      </p:grpSp>
      <p:grpSp>
        <p:nvGrpSpPr>
          <p:cNvPr id="49" name="Group 48">
            <a:extLst>
              <a:ext uri="{FF2B5EF4-FFF2-40B4-BE49-F238E27FC236}">
                <a16:creationId xmlns:a16="http://schemas.microsoft.com/office/drawing/2014/main" id="{9E920ED3-16CE-476F-9DA9-75F4F2831BF6}"/>
              </a:ext>
            </a:extLst>
          </p:cNvPr>
          <p:cNvGrpSpPr/>
          <p:nvPr/>
        </p:nvGrpSpPr>
        <p:grpSpPr>
          <a:xfrm>
            <a:off x="5517346" y="2613503"/>
            <a:ext cx="3073747" cy="1609255"/>
            <a:chOff x="5113224" y="1547050"/>
            <a:chExt cx="3507424" cy="1836306"/>
          </a:xfrm>
        </p:grpSpPr>
        <p:grpSp>
          <p:nvGrpSpPr>
            <p:cNvPr id="50" name="Group 49">
              <a:extLst>
                <a:ext uri="{FF2B5EF4-FFF2-40B4-BE49-F238E27FC236}">
                  <a16:creationId xmlns:a16="http://schemas.microsoft.com/office/drawing/2014/main" id="{B21DD709-1F44-4279-885B-A648EDE1DB4D}"/>
                </a:ext>
              </a:extLst>
            </p:cNvPr>
            <p:cNvGrpSpPr/>
            <p:nvPr/>
          </p:nvGrpSpPr>
          <p:grpSpPr>
            <a:xfrm>
              <a:off x="5113224" y="1547050"/>
              <a:ext cx="3507424" cy="1825740"/>
              <a:chOff x="5105306" y="2421630"/>
              <a:chExt cx="3507424" cy="1825740"/>
            </a:xfrm>
          </p:grpSpPr>
          <p:sp>
            <p:nvSpPr>
              <p:cNvPr id="69" name="Rectangle 18">
                <a:extLst>
                  <a:ext uri="{FF2B5EF4-FFF2-40B4-BE49-F238E27FC236}">
                    <a16:creationId xmlns:a16="http://schemas.microsoft.com/office/drawing/2014/main" id="{02CDC4BE-E53E-452E-B621-582916F39752}"/>
                  </a:ext>
                </a:extLst>
              </p:cNvPr>
              <p:cNvSpPr/>
              <p:nvPr/>
            </p:nvSpPr>
            <p:spPr>
              <a:xfrm>
                <a:off x="6182460" y="2672460"/>
                <a:ext cx="2430270" cy="15749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FAADC"/>
              </a:solidFill>
              <a:ln w="12600">
                <a:solidFill>
                  <a:srgbClr val="325490"/>
                </a:solidFill>
                <a:prstDash val="solid"/>
                <a:miter/>
              </a:ln>
            </p:spPr>
            <p:txBody>
              <a:bodyPr vert="horz" wrap="square" lIns="67500" tIns="33750" rIns="67500" bIns="33750" anchor="ctr" anchorCtr="0" compatLnSpc="0">
                <a:noAutofit/>
              </a:bodyPr>
              <a:lstStyle/>
              <a:p>
                <a:pPr hangingPunct="0"/>
                <a:endParaRPr lang="en-US" sz="1350">
                  <a:latin typeface="Arial" pitchFamily="18"/>
                  <a:ea typeface="Microsoft YaHei" pitchFamily="2"/>
                  <a:cs typeface="Arial" pitchFamily="2"/>
                </a:endParaRPr>
              </a:p>
            </p:txBody>
          </p:sp>
          <p:sp>
            <p:nvSpPr>
              <p:cNvPr id="71" name="TextBox 11">
                <a:extLst>
                  <a:ext uri="{FF2B5EF4-FFF2-40B4-BE49-F238E27FC236}">
                    <a16:creationId xmlns:a16="http://schemas.microsoft.com/office/drawing/2014/main" id="{D470AC40-548D-4F01-A718-AEB8B16B4C67}"/>
                  </a:ext>
                </a:extLst>
              </p:cNvPr>
              <p:cNvSpPr/>
              <p:nvPr/>
            </p:nvSpPr>
            <p:spPr>
              <a:xfrm>
                <a:off x="6592776" y="2431351"/>
                <a:ext cx="703012"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More of</a:t>
                </a:r>
              </a:p>
            </p:txBody>
          </p:sp>
          <p:sp>
            <p:nvSpPr>
              <p:cNvPr id="72" name="TextBox 12">
                <a:extLst>
                  <a:ext uri="{FF2B5EF4-FFF2-40B4-BE49-F238E27FC236}">
                    <a16:creationId xmlns:a16="http://schemas.microsoft.com/office/drawing/2014/main" id="{06780972-6EBA-4053-AFE4-60C71DAC6EC8}"/>
                  </a:ext>
                </a:extLst>
              </p:cNvPr>
              <p:cNvSpPr/>
              <p:nvPr/>
            </p:nvSpPr>
            <p:spPr>
              <a:xfrm>
                <a:off x="7761876" y="2421630"/>
                <a:ext cx="613885"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Less of</a:t>
                </a:r>
              </a:p>
            </p:txBody>
          </p:sp>
          <p:sp>
            <p:nvSpPr>
              <p:cNvPr id="74" name="TextBox 14">
                <a:extLst>
                  <a:ext uri="{FF2B5EF4-FFF2-40B4-BE49-F238E27FC236}">
                    <a16:creationId xmlns:a16="http://schemas.microsoft.com/office/drawing/2014/main" id="{6754410D-AA19-4906-8560-5B4A5A7FB4C0}"/>
                  </a:ext>
                </a:extLst>
              </p:cNvPr>
              <p:cNvSpPr/>
              <p:nvPr/>
            </p:nvSpPr>
            <p:spPr>
              <a:xfrm>
                <a:off x="5105306" y="2912422"/>
                <a:ext cx="703012"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More of</a:t>
                </a:r>
              </a:p>
            </p:txBody>
          </p:sp>
          <p:sp>
            <p:nvSpPr>
              <p:cNvPr id="75" name="TextBox 15">
                <a:extLst>
                  <a:ext uri="{FF2B5EF4-FFF2-40B4-BE49-F238E27FC236}">
                    <a16:creationId xmlns:a16="http://schemas.microsoft.com/office/drawing/2014/main" id="{6D4CEEF5-C57C-453D-9C46-270FD7ABFD30}"/>
                  </a:ext>
                </a:extLst>
              </p:cNvPr>
              <p:cNvSpPr/>
              <p:nvPr/>
            </p:nvSpPr>
            <p:spPr>
              <a:xfrm>
                <a:off x="5172120" y="3638791"/>
                <a:ext cx="613885"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Less of</a:t>
                </a:r>
              </a:p>
            </p:txBody>
          </p:sp>
        </p:grpSp>
        <p:sp>
          <p:nvSpPr>
            <p:cNvPr id="51" name="TextBox 50">
              <a:extLst>
                <a:ext uri="{FF2B5EF4-FFF2-40B4-BE49-F238E27FC236}">
                  <a16:creationId xmlns:a16="http://schemas.microsoft.com/office/drawing/2014/main" id="{CC577F04-47AB-4B1B-8E80-B7C590F366B1}"/>
                </a:ext>
              </a:extLst>
            </p:cNvPr>
            <p:cNvSpPr txBox="1"/>
            <p:nvPr/>
          </p:nvSpPr>
          <p:spPr>
            <a:xfrm>
              <a:off x="6342883" y="1802613"/>
              <a:ext cx="274434" cy="307777"/>
            </a:xfrm>
            <a:prstGeom prst="rect">
              <a:avLst/>
            </a:prstGeom>
            <a:noFill/>
          </p:spPr>
          <p:txBody>
            <a:bodyPr wrap="none" rtlCol="0">
              <a:spAutoFit/>
            </a:bodyPr>
            <a:lstStyle/>
            <a:p>
              <a:r>
                <a:rPr lang="en-US" sz="1400" dirty="0">
                  <a:solidFill>
                    <a:schemeClr val="tx2"/>
                  </a:solidFill>
                </a:rPr>
                <a:t>x</a:t>
              </a:r>
            </a:p>
          </p:txBody>
        </p:sp>
        <p:sp>
          <p:nvSpPr>
            <p:cNvPr id="52" name="TextBox 51">
              <a:extLst>
                <a:ext uri="{FF2B5EF4-FFF2-40B4-BE49-F238E27FC236}">
                  <a16:creationId xmlns:a16="http://schemas.microsoft.com/office/drawing/2014/main" id="{A9B2CD2B-D9BF-4A77-B4AA-3F1770857590}"/>
                </a:ext>
              </a:extLst>
            </p:cNvPr>
            <p:cNvSpPr txBox="1"/>
            <p:nvPr/>
          </p:nvSpPr>
          <p:spPr>
            <a:xfrm>
              <a:off x="6495283" y="1955013"/>
              <a:ext cx="274434" cy="307777"/>
            </a:xfrm>
            <a:prstGeom prst="rect">
              <a:avLst/>
            </a:prstGeom>
            <a:noFill/>
          </p:spPr>
          <p:txBody>
            <a:bodyPr wrap="none" rtlCol="0">
              <a:spAutoFit/>
            </a:bodyPr>
            <a:lstStyle/>
            <a:p>
              <a:r>
                <a:rPr lang="en-US" sz="1400" dirty="0">
                  <a:solidFill>
                    <a:schemeClr val="tx2"/>
                  </a:solidFill>
                </a:rPr>
                <a:t>x</a:t>
              </a:r>
            </a:p>
          </p:txBody>
        </p:sp>
        <p:sp>
          <p:nvSpPr>
            <p:cNvPr id="53" name="TextBox 52">
              <a:extLst>
                <a:ext uri="{FF2B5EF4-FFF2-40B4-BE49-F238E27FC236}">
                  <a16:creationId xmlns:a16="http://schemas.microsoft.com/office/drawing/2014/main" id="{18D41FC2-2003-4C39-9B7F-6A2FB4809DFF}"/>
                </a:ext>
              </a:extLst>
            </p:cNvPr>
            <p:cNvSpPr txBox="1"/>
            <p:nvPr/>
          </p:nvSpPr>
          <p:spPr>
            <a:xfrm>
              <a:off x="6586666" y="2159692"/>
              <a:ext cx="274434" cy="307777"/>
            </a:xfrm>
            <a:prstGeom prst="rect">
              <a:avLst/>
            </a:prstGeom>
            <a:noFill/>
          </p:spPr>
          <p:txBody>
            <a:bodyPr wrap="none" rtlCol="0">
              <a:spAutoFit/>
            </a:bodyPr>
            <a:lstStyle/>
            <a:p>
              <a:r>
                <a:rPr lang="en-US" sz="1400" dirty="0">
                  <a:solidFill>
                    <a:schemeClr val="tx2"/>
                  </a:solidFill>
                </a:rPr>
                <a:t>x</a:t>
              </a:r>
            </a:p>
          </p:txBody>
        </p:sp>
        <p:sp>
          <p:nvSpPr>
            <p:cNvPr id="54" name="TextBox 53">
              <a:extLst>
                <a:ext uri="{FF2B5EF4-FFF2-40B4-BE49-F238E27FC236}">
                  <a16:creationId xmlns:a16="http://schemas.microsoft.com/office/drawing/2014/main" id="{D646B2E4-5999-4AC2-9804-BD463F99E96F}"/>
                </a:ext>
              </a:extLst>
            </p:cNvPr>
            <p:cNvSpPr txBox="1"/>
            <p:nvPr/>
          </p:nvSpPr>
          <p:spPr>
            <a:xfrm>
              <a:off x="6800083" y="2259813"/>
              <a:ext cx="274434" cy="307777"/>
            </a:xfrm>
            <a:prstGeom prst="rect">
              <a:avLst/>
            </a:prstGeom>
            <a:noFill/>
          </p:spPr>
          <p:txBody>
            <a:bodyPr wrap="none" rtlCol="0">
              <a:spAutoFit/>
            </a:bodyPr>
            <a:lstStyle/>
            <a:p>
              <a:r>
                <a:rPr lang="en-US" sz="1400" dirty="0">
                  <a:solidFill>
                    <a:schemeClr val="tx2"/>
                  </a:solidFill>
                </a:rPr>
                <a:t>x</a:t>
              </a:r>
            </a:p>
          </p:txBody>
        </p:sp>
        <p:sp>
          <p:nvSpPr>
            <p:cNvPr id="55" name="TextBox 54">
              <a:extLst>
                <a:ext uri="{FF2B5EF4-FFF2-40B4-BE49-F238E27FC236}">
                  <a16:creationId xmlns:a16="http://schemas.microsoft.com/office/drawing/2014/main" id="{387AF82A-02B0-4520-8CA3-B28692E48F55}"/>
                </a:ext>
              </a:extLst>
            </p:cNvPr>
            <p:cNvSpPr txBox="1"/>
            <p:nvPr/>
          </p:nvSpPr>
          <p:spPr>
            <a:xfrm>
              <a:off x="6952483" y="2412213"/>
              <a:ext cx="274434" cy="307777"/>
            </a:xfrm>
            <a:prstGeom prst="rect">
              <a:avLst/>
            </a:prstGeom>
            <a:noFill/>
          </p:spPr>
          <p:txBody>
            <a:bodyPr wrap="none" rtlCol="0">
              <a:spAutoFit/>
            </a:bodyPr>
            <a:lstStyle/>
            <a:p>
              <a:r>
                <a:rPr lang="en-US" sz="1400" dirty="0">
                  <a:solidFill>
                    <a:schemeClr val="tx2"/>
                  </a:solidFill>
                </a:rPr>
                <a:t>x</a:t>
              </a:r>
            </a:p>
          </p:txBody>
        </p:sp>
        <p:sp>
          <p:nvSpPr>
            <p:cNvPr id="56" name="TextBox 55">
              <a:extLst>
                <a:ext uri="{FF2B5EF4-FFF2-40B4-BE49-F238E27FC236}">
                  <a16:creationId xmlns:a16="http://schemas.microsoft.com/office/drawing/2014/main" id="{76C437B3-4786-4111-9846-8D4AB047637E}"/>
                </a:ext>
              </a:extLst>
            </p:cNvPr>
            <p:cNvSpPr txBox="1"/>
            <p:nvPr/>
          </p:nvSpPr>
          <p:spPr>
            <a:xfrm>
              <a:off x="7104883" y="2564613"/>
              <a:ext cx="274434" cy="307777"/>
            </a:xfrm>
            <a:prstGeom prst="rect">
              <a:avLst/>
            </a:prstGeom>
            <a:noFill/>
          </p:spPr>
          <p:txBody>
            <a:bodyPr wrap="none" rtlCol="0">
              <a:spAutoFit/>
            </a:bodyPr>
            <a:lstStyle/>
            <a:p>
              <a:r>
                <a:rPr lang="en-US" sz="1400" dirty="0">
                  <a:solidFill>
                    <a:schemeClr val="tx2"/>
                  </a:solidFill>
                </a:rPr>
                <a:t>x</a:t>
              </a:r>
            </a:p>
          </p:txBody>
        </p:sp>
        <p:sp>
          <p:nvSpPr>
            <p:cNvPr id="57" name="TextBox 56">
              <a:extLst>
                <a:ext uri="{FF2B5EF4-FFF2-40B4-BE49-F238E27FC236}">
                  <a16:creationId xmlns:a16="http://schemas.microsoft.com/office/drawing/2014/main" id="{10520B77-A7EA-4A9D-BEEC-DCA8BC8C5258}"/>
                </a:ext>
              </a:extLst>
            </p:cNvPr>
            <p:cNvSpPr txBox="1"/>
            <p:nvPr/>
          </p:nvSpPr>
          <p:spPr>
            <a:xfrm>
              <a:off x="7181083" y="2751463"/>
              <a:ext cx="274434" cy="307777"/>
            </a:xfrm>
            <a:prstGeom prst="rect">
              <a:avLst/>
            </a:prstGeom>
            <a:noFill/>
          </p:spPr>
          <p:txBody>
            <a:bodyPr wrap="none" rtlCol="0">
              <a:spAutoFit/>
            </a:bodyPr>
            <a:lstStyle/>
            <a:p>
              <a:r>
                <a:rPr lang="en-US" sz="1400" dirty="0">
                  <a:solidFill>
                    <a:schemeClr val="tx2"/>
                  </a:solidFill>
                </a:rPr>
                <a:t>x</a:t>
              </a:r>
            </a:p>
          </p:txBody>
        </p:sp>
        <p:sp>
          <p:nvSpPr>
            <p:cNvPr id="58" name="TextBox 57">
              <a:extLst>
                <a:ext uri="{FF2B5EF4-FFF2-40B4-BE49-F238E27FC236}">
                  <a16:creationId xmlns:a16="http://schemas.microsoft.com/office/drawing/2014/main" id="{A1845DA3-01ED-4100-B4DF-5689A1792222}"/>
                </a:ext>
              </a:extLst>
            </p:cNvPr>
            <p:cNvSpPr txBox="1"/>
            <p:nvPr/>
          </p:nvSpPr>
          <p:spPr>
            <a:xfrm>
              <a:off x="7409683" y="2869413"/>
              <a:ext cx="274434" cy="307777"/>
            </a:xfrm>
            <a:prstGeom prst="rect">
              <a:avLst/>
            </a:prstGeom>
            <a:noFill/>
          </p:spPr>
          <p:txBody>
            <a:bodyPr wrap="none" rtlCol="0">
              <a:spAutoFit/>
            </a:bodyPr>
            <a:lstStyle/>
            <a:p>
              <a:r>
                <a:rPr lang="en-US" sz="1400" dirty="0">
                  <a:solidFill>
                    <a:schemeClr val="tx2"/>
                  </a:solidFill>
                </a:rPr>
                <a:t>x</a:t>
              </a:r>
            </a:p>
          </p:txBody>
        </p:sp>
        <p:sp>
          <p:nvSpPr>
            <p:cNvPr id="59" name="TextBox 58">
              <a:extLst>
                <a:ext uri="{FF2B5EF4-FFF2-40B4-BE49-F238E27FC236}">
                  <a16:creationId xmlns:a16="http://schemas.microsoft.com/office/drawing/2014/main" id="{68E8E2E8-9167-4B6E-9C9A-EDE3CF4DCE3A}"/>
                </a:ext>
              </a:extLst>
            </p:cNvPr>
            <p:cNvSpPr txBox="1"/>
            <p:nvPr/>
          </p:nvSpPr>
          <p:spPr>
            <a:xfrm>
              <a:off x="7663271" y="2045424"/>
              <a:ext cx="274434" cy="307777"/>
            </a:xfrm>
            <a:prstGeom prst="rect">
              <a:avLst/>
            </a:prstGeom>
            <a:noFill/>
          </p:spPr>
          <p:txBody>
            <a:bodyPr wrap="none" rtlCol="0">
              <a:spAutoFit/>
            </a:bodyPr>
            <a:lstStyle/>
            <a:p>
              <a:r>
                <a:rPr lang="en-US" sz="1400" dirty="0">
                  <a:solidFill>
                    <a:schemeClr val="tx2"/>
                  </a:solidFill>
                </a:rPr>
                <a:t>x</a:t>
              </a:r>
            </a:p>
          </p:txBody>
        </p:sp>
        <p:sp>
          <p:nvSpPr>
            <p:cNvPr id="61" name="TextBox 60">
              <a:extLst>
                <a:ext uri="{FF2B5EF4-FFF2-40B4-BE49-F238E27FC236}">
                  <a16:creationId xmlns:a16="http://schemas.microsoft.com/office/drawing/2014/main" id="{7CFA7665-29D5-423A-9056-18E342B028BC}"/>
                </a:ext>
              </a:extLst>
            </p:cNvPr>
            <p:cNvSpPr txBox="1"/>
            <p:nvPr/>
          </p:nvSpPr>
          <p:spPr>
            <a:xfrm rot="19972021">
              <a:off x="7028955" y="2189188"/>
              <a:ext cx="274434" cy="307777"/>
            </a:xfrm>
            <a:prstGeom prst="rect">
              <a:avLst/>
            </a:prstGeom>
            <a:noFill/>
          </p:spPr>
          <p:txBody>
            <a:bodyPr wrap="none" rtlCol="0">
              <a:spAutoFit/>
            </a:bodyPr>
            <a:lstStyle/>
            <a:p>
              <a:r>
                <a:rPr lang="en-US" sz="1400" dirty="0">
                  <a:solidFill>
                    <a:schemeClr val="tx2"/>
                  </a:solidFill>
                </a:rPr>
                <a:t>x</a:t>
              </a:r>
            </a:p>
          </p:txBody>
        </p:sp>
        <p:sp>
          <p:nvSpPr>
            <p:cNvPr id="62" name="TextBox 61">
              <a:extLst>
                <a:ext uri="{FF2B5EF4-FFF2-40B4-BE49-F238E27FC236}">
                  <a16:creationId xmlns:a16="http://schemas.microsoft.com/office/drawing/2014/main" id="{AFA96335-E7C7-485F-8EAE-3B9F2FE987A0}"/>
                </a:ext>
              </a:extLst>
            </p:cNvPr>
            <p:cNvSpPr txBox="1"/>
            <p:nvPr/>
          </p:nvSpPr>
          <p:spPr>
            <a:xfrm rot="19972021">
              <a:off x="7181355" y="2341588"/>
              <a:ext cx="274434" cy="307777"/>
            </a:xfrm>
            <a:prstGeom prst="rect">
              <a:avLst/>
            </a:prstGeom>
            <a:noFill/>
          </p:spPr>
          <p:txBody>
            <a:bodyPr wrap="none" rtlCol="0">
              <a:spAutoFit/>
            </a:bodyPr>
            <a:lstStyle/>
            <a:p>
              <a:r>
                <a:rPr lang="en-US" sz="1400" dirty="0">
                  <a:solidFill>
                    <a:schemeClr val="tx2"/>
                  </a:solidFill>
                </a:rPr>
                <a:t>x</a:t>
              </a:r>
            </a:p>
          </p:txBody>
        </p:sp>
        <p:sp>
          <p:nvSpPr>
            <p:cNvPr id="63" name="TextBox 62">
              <a:extLst>
                <a:ext uri="{FF2B5EF4-FFF2-40B4-BE49-F238E27FC236}">
                  <a16:creationId xmlns:a16="http://schemas.microsoft.com/office/drawing/2014/main" id="{49391066-72E0-4BE9-9CF2-647C76A3183C}"/>
                </a:ext>
              </a:extLst>
            </p:cNvPr>
            <p:cNvSpPr txBox="1"/>
            <p:nvPr/>
          </p:nvSpPr>
          <p:spPr>
            <a:xfrm rot="19972021">
              <a:off x="7504362" y="2452392"/>
              <a:ext cx="274434" cy="307777"/>
            </a:xfrm>
            <a:prstGeom prst="rect">
              <a:avLst/>
            </a:prstGeom>
            <a:noFill/>
          </p:spPr>
          <p:txBody>
            <a:bodyPr wrap="none" rtlCol="0">
              <a:spAutoFit/>
            </a:bodyPr>
            <a:lstStyle/>
            <a:p>
              <a:r>
                <a:rPr lang="en-US" sz="1400" dirty="0">
                  <a:solidFill>
                    <a:schemeClr val="tx2"/>
                  </a:solidFill>
                </a:rPr>
                <a:t>x</a:t>
              </a:r>
            </a:p>
          </p:txBody>
        </p:sp>
        <p:sp>
          <p:nvSpPr>
            <p:cNvPr id="64" name="TextBox 63">
              <a:extLst>
                <a:ext uri="{FF2B5EF4-FFF2-40B4-BE49-F238E27FC236}">
                  <a16:creationId xmlns:a16="http://schemas.microsoft.com/office/drawing/2014/main" id="{053F80A9-C74E-4CEA-B617-15EC91009146}"/>
                </a:ext>
              </a:extLst>
            </p:cNvPr>
            <p:cNvSpPr txBox="1"/>
            <p:nvPr/>
          </p:nvSpPr>
          <p:spPr>
            <a:xfrm rot="19972021">
              <a:off x="7486155" y="2646388"/>
              <a:ext cx="274434" cy="307777"/>
            </a:xfrm>
            <a:prstGeom prst="rect">
              <a:avLst/>
            </a:prstGeom>
            <a:noFill/>
          </p:spPr>
          <p:txBody>
            <a:bodyPr wrap="none" rtlCol="0">
              <a:spAutoFit/>
            </a:bodyPr>
            <a:lstStyle/>
            <a:p>
              <a:r>
                <a:rPr lang="en-US" sz="1400" dirty="0">
                  <a:solidFill>
                    <a:schemeClr val="tx2"/>
                  </a:solidFill>
                </a:rPr>
                <a:t>x</a:t>
              </a:r>
            </a:p>
          </p:txBody>
        </p:sp>
        <p:sp>
          <p:nvSpPr>
            <p:cNvPr id="65" name="TextBox 64">
              <a:extLst>
                <a:ext uri="{FF2B5EF4-FFF2-40B4-BE49-F238E27FC236}">
                  <a16:creationId xmlns:a16="http://schemas.microsoft.com/office/drawing/2014/main" id="{131F6F10-8FDD-4BF6-B0F7-B8CAAD69FE6D}"/>
                </a:ext>
              </a:extLst>
            </p:cNvPr>
            <p:cNvSpPr txBox="1"/>
            <p:nvPr/>
          </p:nvSpPr>
          <p:spPr>
            <a:xfrm rot="19972021">
              <a:off x="8006757" y="3075579"/>
              <a:ext cx="274434" cy="307777"/>
            </a:xfrm>
            <a:prstGeom prst="rect">
              <a:avLst/>
            </a:prstGeom>
            <a:noFill/>
          </p:spPr>
          <p:txBody>
            <a:bodyPr wrap="none" rtlCol="0">
              <a:spAutoFit/>
            </a:bodyPr>
            <a:lstStyle/>
            <a:p>
              <a:r>
                <a:rPr lang="en-US" sz="1400" dirty="0">
                  <a:solidFill>
                    <a:schemeClr val="tx2"/>
                  </a:solidFill>
                </a:rPr>
                <a:t>x</a:t>
              </a:r>
            </a:p>
          </p:txBody>
        </p:sp>
        <p:sp>
          <p:nvSpPr>
            <p:cNvPr id="66" name="TextBox 65">
              <a:extLst>
                <a:ext uri="{FF2B5EF4-FFF2-40B4-BE49-F238E27FC236}">
                  <a16:creationId xmlns:a16="http://schemas.microsoft.com/office/drawing/2014/main" id="{0AD973A9-B664-445A-87C3-5346EF84735A}"/>
                </a:ext>
              </a:extLst>
            </p:cNvPr>
            <p:cNvSpPr txBox="1"/>
            <p:nvPr/>
          </p:nvSpPr>
          <p:spPr>
            <a:xfrm rot="19972021">
              <a:off x="7790955" y="2951188"/>
              <a:ext cx="274434" cy="307777"/>
            </a:xfrm>
            <a:prstGeom prst="rect">
              <a:avLst/>
            </a:prstGeom>
            <a:noFill/>
          </p:spPr>
          <p:txBody>
            <a:bodyPr wrap="none" rtlCol="0">
              <a:spAutoFit/>
            </a:bodyPr>
            <a:lstStyle/>
            <a:p>
              <a:r>
                <a:rPr lang="en-US" sz="1400" dirty="0">
                  <a:solidFill>
                    <a:schemeClr val="tx2"/>
                  </a:solidFill>
                </a:rPr>
                <a:t>x</a:t>
              </a:r>
            </a:p>
          </p:txBody>
        </p:sp>
        <p:sp>
          <p:nvSpPr>
            <p:cNvPr id="67" name="TextBox 66">
              <a:extLst>
                <a:ext uri="{FF2B5EF4-FFF2-40B4-BE49-F238E27FC236}">
                  <a16:creationId xmlns:a16="http://schemas.microsoft.com/office/drawing/2014/main" id="{8CDC092E-AE48-4469-9A6F-5C7444171971}"/>
                </a:ext>
              </a:extLst>
            </p:cNvPr>
            <p:cNvSpPr txBox="1"/>
            <p:nvPr/>
          </p:nvSpPr>
          <p:spPr>
            <a:xfrm rot="19972021">
              <a:off x="7562354" y="3039185"/>
              <a:ext cx="274434" cy="307777"/>
            </a:xfrm>
            <a:prstGeom prst="rect">
              <a:avLst/>
            </a:prstGeom>
            <a:noFill/>
          </p:spPr>
          <p:txBody>
            <a:bodyPr wrap="none" rtlCol="0">
              <a:spAutoFit/>
            </a:bodyPr>
            <a:lstStyle/>
            <a:p>
              <a:r>
                <a:rPr lang="en-US" sz="1400" dirty="0">
                  <a:solidFill>
                    <a:schemeClr val="tx2"/>
                  </a:solidFill>
                </a:rPr>
                <a:t>x</a:t>
              </a:r>
            </a:p>
          </p:txBody>
        </p:sp>
        <p:sp>
          <p:nvSpPr>
            <p:cNvPr id="68" name="TextBox 67">
              <a:extLst>
                <a:ext uri="{FF2B5EF4-FFF2-40B4-BE49-F238E27FC236}">
                  <a16:creationId xmlns:a16="http://schemas.microsoft.com/office/drawing/2014/main" id="{26208865-C50D-4D9D-BD02-5C058DAAD777}"/>
                </a:ext>
              </a:extLst>
            </p:cNvPr>
            <p:cNvSpPr txBox="1"/>
            <p:nvPr/>
          </p:nvSpPr>
          <p:spPr>
            <a:xfrm rot="19972021">
              <a:off x="6527970" y="3054468"/>
              <a:ext cx="274434" cy="307777"/>
            </a:xfrm>
            <a:prstGeom prst="rect">
              <a:avLst/>
            </a:prstGeom>
            <a:noFill/>
          </p:spPr>
          <p:txBody>
            <a:bodyPr wrap="none" rtlCol="0">
              <a:spAutoFit/>
            </a:bodyPr>
            <a:lstStyle/>
            <a:p>
              <a:r>
                <a:rPr lang="en-US" sz="1400" dirty="0">
                  <a:solidFill>
                    <a:schemeClr val="tx2"/>
                  </a:solidFill>
                </a:rPr>
                <a:t>x</a:t>
              </a:r>
            </a:p>
          </p:txBody>
        </p:sp>
      </p:grpSp>
      <p:sp>
        <p:nvSpPr>
          <p:cNvPr id="28" name="Star: 5 Points 27">
            <a:extLst>
              <a:ext uri="{FF2B5EF4-FFF2-40B4-BE49-F238E27FC236}">
                <a16:creationId xmlns:a16="http://schemas.microsoft.com/office/drawing/2014/main" id="{F7AB9799-BF24-4183-BF13-82F3FBF9550C}"/>
              </a:ext>
            </a:extLst>
          </p:cNvPr>
          <p:cNvSpPr/>
          <p:nvPr/>
        </p:nvSpPr>
        <p:spPr>
          <a:xfrm>
            <a:off x="7387326" y="3381565"/>
            <a:ext cx="182699" cy="17752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CDF939A1-C01E-44C6-90B4-E8AF34AFBF5C}"/>
              </a:ext>
            </a:extLst>
          </p:cNvPr>
          <p:cNvGrpSpPr/>
          <p:nvPr/>
        </p:nvGrpSpPr>
        <p:grpSpPr>
          <a:xfrm>
            <a:off x="5538774" y="4364029"/>
            <a:ext cx="3073747" cy="1609255"/>
            <a:chOff x="5113224" y="1547050"/>
            <a:chExt cx="3507424" cy="1836306"/>
          </a:xfrm>
        </p:grpSpPr>
        <p:grpSp>
          <p:nvGrpSpPr>
            <p:cNvPr id="78" name="Group 77">
              <a:extLst>
                <a:ext uri="{FF2B5EF4-FFF2-40B4-BE49-F238E27FC236}">
                  <a16:creationId xmlns:a16="http://schemas.microsoft.com/office/drawing/2014/main" id="{C9195E3A-985A-45D4-B775-EC5FBFD41319}"/>
                </a:ext>
              </a:extLst>
            </p:cNvPr>
            <p:cNvGrpSpPr/>
            <p:nvPr/>
          </p:nvGrpSpPr>
          <p:grpSpPr>
            <a:xfrm>
              <a:off x="5113224" y="1547050"/>
              <a:ext cx="3507424" cy="1825740"/>
              <a:chOff x="5105306" y="2421630"/>
              <a:chExt cx="3507424" cy="1825740"/>
            </a:xfrm>
          </p:grpSpPr>
          <p:sp>
            <p:nvSpPr>
              <p:cNvPr id="97" name="Rectangle 18">
                <a:extLst>
                  <a:ext uri="{FF2B5EF4-FFF2-40B4-BE49-F238E27FC236}">
                    <a16:creationId xmlns:a16="http://schemas.microsoft.com/office/drawing/2014/main" id="{86FB562C-2994-40D7-A9C2-E23C1AA065BD}"/>
                  </a:ext>
                </a:extLst>
              </p:cNvPr>
              <p:cNvSpPr/>
              <p:nvPr/>
            </p:nvSpPr>
            <p:spPr>
              <a:xfrm>
                <a:off x="6182460" y="2672460"/>
                <a:ext cx="2430270" cy="15749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FAADC"/>
              </a:solidFill>
              <a:ln w="12600">
                <a:solidFill>
                  <a:srgbClr val="325490"/>
                </a:solidFill>
                <a:prstDash val="solid"/>
                <a:miter/>
              </a:ln>
            </p:spPr>
            <p:txBody>
              <a:bodyPr vert="horz" wrap="square" lIns="67500" tIns="33750" rIns="67500" bIns="33750" anchor="ctr" anchorCtr="0" compatLnSpc="0">
                <a:noAutofit/>
              </a:bodyPr>
              <a:lstStyle/>
              <a:p>
                <a:pPr hangingPunct="0"/>
                <a:endParaRPr lang="en-US" sz="1350">
                  <a:latin typeface="Arial" pitchFamily="18"/>
                  <a:ea typeface="Microsoft YaHei" pitchFamily="2"/>
                  <a:cs typeface="Arial" pitchFamily="2"/>
                </a:endParaRPr>
              </a:p>
            </p:txBody>
          </p:sp>
          <p:sp>
            <p:nvSpPr>
              <p:cNvPr id="98" name="TextBox 11">
                <a:extLst>
                  <a:ext uri="{FF2B5EF4-FFF2-40B4-BE49-F238E27FC236}">
                    <a16:creationId xmlns:a16="http://schemas.microsoft.com/office/drawing/2014/main" id="{DB8E46A2-EB04-4112-BE83-3B3B0880043A}"/>
                  </a:ext>
                </a:extLst>
              </p:cNvPr>
              <p:cNvSpPr/>
              <p:nvPr/>
            </p:nvSpPr>
            <p:spPr>
              <a:xfrm>
                <a:off x="6592776" y="2431351"/>
                <a:ext cx="703012"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More of</a:t>
                </a:r>
              </a:p>
            </p:txBody>
          </p:sp>
          <p:sp>
            <p:nvSpPr>
              <p:cNvPr id="99" name="TextBox 12">
                <a:extLst>
                  <a:ext uri="{FF2B5EF4-FFF2-40B4-BE49-F238E27FC236}">
                    <a16:creationId xmlns:a16="http://schemas.microsoft.com/office/drawing/2014/main" id="{88958DB2-AA63-49AF-B1B7-D0F497B2274D}"/>
                  </a:ext>
                </a:extLst>
              </p:cNvPr>
              <p:cNvSpPr/>
              <p:nvPr/>
            </p:nvSpPr>
            <p:spPr>
              <a:xfrm>
                <a:off x="7761876" y="2421630"/>
                <a:ext cx="613885"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Less of</a:t>
                </a:r>
              </a:p>
            </p:txBody>
          </p:sp>
          <p:sp>
            <p:nvSpPr>
              <p:cNvPr id="100" name="TextBox 14">
                <a:extLst>
                  <a:ext uri="{FF2B5EF4-FFF2-40B4-BE49-F238E27FC236}">
                    <a16:creationId xmlns:a16="http://schemas.microsoft.com/office/drawing/2014/main" id="{2E18081E-4B0E-4A39-82E7-4FC58C1C2B59}"/>
                  </a:ext>
                </a:extLst>
              </p:cNvPr>
              <p:cNvSpPr/>
              <p:nvPr/>
            </p:nvSpPr>
            <p:spPr>
              <a:xfrm>
                <a:off x="5105306" y="2912422"/>
                <a:ext cx="703012"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More of</a:t>
                </a:r>
              </a:p>
            </p:txBody>
          </p:sp>
          <p:sp>
            <p:nvSpPr>
              <p:cNvPr id="101" name="TextBox 15">
                <a:extLst>
                  <a:ext uri="{FF2B5EF4-FFF2-40B4-BE49-F238E27FC236}">
                    <a16:creationId xmlns:a16="http://schemas.microsoft.com/office/drawing/2014/main" id="{D655B6D0-0AD7-404D-BD32-F4181FC9FB9F}"/>
                  </a:ext>
                </a:extLst>
              </p:cNvPr>
              <p:cNvSpPr/>
              <p:nvPr/>
            </p:nvSpPr>
            <p:spPr>
              <a:xfrm>
                <a:off x="5172120" y="3638791"/>
                <a:ext cx="613885" cy="2794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350" dirty="0">
                    <a:solidFill>
                      <a:srgbClr val="000000"/>
                    </a:solidFill>
                    <a:latin typeface="Calibri" pitchFamily="18"/>
                    <a:ea typeface="Microsoft YaHei" pitchFamily="2"/>
                    <a:cs typeface="Arial" pitchFamily="2"/>
                  </a:rPr>
                  <a:t>Less of</a:t>
                </a:r>
              </a:p>
            </p:txBody>
          </p:sp>
        </p:grpSp>
        <p:sp>
          <p:nvSpPr>
            <p:cNvPr id="79" name="TextBox 78">
              <a:extLst>
                <a:ext uri="{FF2B5EF4-FFF2-40B4-BE49-F238E27FC236}">
                  <a16:creationId xmlns:a16="http://schemas.microsoft.com/office/drawing/2014/main" id="{640B2198-86CB-4D4A-BE06-976A1E07EF89}"/>
                </a:ext>
              </a:extLst>
            </p:cNvPr>
            <p:cNvSpPr txBox="1"/>
            <p:nvPr/>
          </p:nvSpPr>
          <p:spPr>
            <a:xfrm>
              <a:off x="6342883" y="1802613"/>
              <a:ext cx="274434" cy="307777"/>
            </a:xfrm>
            <a:prstGeom prst="rect">
              <a:avLst/>
            </a:prstGeom>
            <a:noFill/>
          </p:spPr>
          <p:txBody>
            <a:bodyPr wrap="none" rtlCol="0">
              <a:spAutoFit/>
            </a:bodyPr>
            <a:lstStyle/>
            <a:p>
              <a:r>
                <a:rPr lang="en-US" sz="1400" dirty="0">
                  <a:solidFill>
                    <a:schemeClr val="tx2"/>
                  </a:solidFill>
                </a:rPr>
                <a:t>x</a:t>
              </a:r>
            </a:p>
          </p:txBody>
        </p:sp>
        <p:sp>
          <p:nvSpPr>
            <p:cNvPr id="80" name="TextBox 79">
              <a:extLst>
                <a:ext uri="{FF2B5EF4-FFF2-40B4-BE49-F238E27FC236}">
                  <a16:creationId xmlns:a16="http://schemas.microsoft.com/office/drawing/2014/main" id="{003E0A6A-9D69-4D59-9597-8FC878478036}"/>
                </a:ext>
              </a:extLst>
            </p:cNvPr>
            <p:cNvSpPr txBox="1"/>
            <p:nvPr/>
          </p:nvSpPr>
          <p:spPr>
            <a:xfrm>
              <a:off x="6495283" y="1955013"/>
              <a:ext cx="274434" cy="307777"/>
            </a:xfrm>
            <a:prstGeom prst="rect">
              <a:avLst/>
            </a:prstGeom>
            <a:noFill/>
          </p:spPr>
          <p:txBody>
            <a:bodyPr wrap="none" rtlCol="0">
              <a:spAutoFit/>
            </a:bodyPr>
            <a:lstStyle/>
            <a:p>
              <a:r>
                <a:rPr lang="en-US" sz="1400" dirty="0">
                  <a:solidFill>
                    <a:schemeClr val="tx2"/>
                  </a:solidFill>
                </a:rPr>
                <a:t>x</a:t>
              </a:r>
            </a:p>
          </p:txBody>
        </p:sp>
        <p:sp>
          <p:nvSpPr>
            <p:cNvPr id="81" name="TextBox 80">
              <a:extLst>
                <a:ext uri="{FF2B5EF4-FFF2-40B4-BE49-F238E27FC236}">
                  <a16:creationId xmlns:a16="http://schemas.microsoft.com/office/drawing/2014/main" id="{6C10F73A-ED1E-4014-AA52-A4690AF08003}"/>
                </a:ext>
              </a:extLst>
            </p:cNvPr>
            <p:cNvSpPr txBox="1"/>
            <p:nvPr/>
          </p:nvSpPr>
          <p:spPr>
            <a:xfrm>
              <a:off x="6586666" y="2159692"/>
              <a:ext cx="274434" cy="307777"/>
            </a:xfrm>
            <a:prstGeom prst="rect">
              <a:avLst/>
            </a:prstGeom>
            <a:noFill/>
          </p:spPr>
          <p:txBody>
            <a:bodyPr wrap="none" rtlCol="0">
              <a:spAutoFit/>
            </a:bodyPr>
            <a:lstStyle/>
            <a:p>
              <a:r>
                <a:rPr lang="en-US" sz="1400" dirty="0">
                  <a:solidFill>
                    <a:schemeClr val="tx2"/>
                  </a:solidFill>
                </a:rPr>
                <a:t>x</a:t>
              </a:r>
            </a:p>
          </p:txBody>
        </p:sp>
        <p:sp>
          <p:nvSpPr>
            <p:cNvPr id="82" name="TextBox 81">
              <a:extLst>
                <a:ext uri="{FF2B5EF4-FFF2-40B4-BE49-F238E27FC236}">
                  <a16:creationId xmlns:a16="http://schemas.microsoft.com/office/drawing/2014/main" id="{0803BAF2-D6B8-49DF-B824-6AE091A562A8}"/>
                </a:ext>
              </a:extLst>
            </p:cNvPr>
            <p:cNvSpPr txBox="1"/>
            <p:nvPr/>
          </p:nvSpPr>
          <p:spPr>
            <a:xfrm>
              <a:off x="6800083" y="2259813"/>
              <a:ext cx="274434" cy="307777"/>
            </a:xfrm>
            <a:prstGeom prst="rect">
              <a:avLst/>
            </a:prstGeom>
            <a:noFill/>
          </p:spPr>
          <p:txBody>
            <a:bodyPr wrap="none" rtlCol="0">
              <a:spAutoFit/>
            </a:bodyPr>
            <a:lstStyle/>
            <a:p>
              <a:r>
                <a:rPr lang="en-US" sz="1400" dirty="0">
                  <a:solidFill>
                    <a:schemeClr val="tx2"/>
                  </a:solidFill>
                </a:rPr>
                <a:t>x</a:t>
              </a:r>
            </a:p>
          </p:txBody>
        </p:sp>
        <p:sp>
          <p:nvSpPr>
            <p:cNvPr id="83" name="TextBox 82">
              <a:extLst>
                <a:ext uri="{FF2B5EF4-FFF2-40B4-BE49-F238E27FC236}">
                  <a16:creationId xmlns:a16="http://schemas.microsoft.com/office/drawing/2014/main" id="{D863F5B0-C9D5-44DD-B63A-1CCF5C04ADE0}"/>
                </a:ext>
              </a:extLst>
            </p:cNvPr>
            <p:cNvSpPr txBox="1"/>
            <p:nvPr/>
          </p:nvSpPr>
          <p:spPr>
            <a:xfrm>
              <a:off x="6952483" y="2412213"/>
              <a:ext cx="274434" cy="307777"/>
            </a:xfrm>
            <a:prstGeom prst="rect">
              <a:avLst/>
            </a:prstGeom>
            <a:noFill/>
          </p:spPr>
          <p:txBody>
            <a:bodyPr wrap="none" rtlCol="0">
              <a:spAutoFit/>
            </a:bodyPr>
            <a:lstStyle/>
            <a:p>
              <a:r>
                <a:rPr lang="en-US" sz="1400" dirty="0">
                  <a:solidFill>
                    <a:schemeClr val="tx2"/>
                  </a:solidFill>
                </a:rPr>
                <a:t>x</a:t>
              </a:r>
            </a:p>
          </p:txBody>
        </p:sp>
        <p:sp>
          <p:nvSpPr>
            <p:cNvPr id="84" name="TextBox 83">
              <a:extLst>
                <a:ext uri="{FF2B5EF4-FFF2-40B4-BE49-F238E27FC236}">
                  <a16:creationId xmlns:a16="http://schemas.microsoft.com/office/drawing/2014/main" id="{B4CA8519-5276-4EB7-B1F3-E472E1F58DBE}"/>
                </a:ext>
              </a:extLst>
            </p:cNvPr>
            <p:cNvSpPr txBox="1"/>
            <p:nvPr/>
          </p:nvSpPr>
          <p:spPr>
            <a:xfrm>
              <a:off x="7104883" y="2564613"/>
              <a:ext cx="274434" cy="307777"/>
            </a:xfrm>
            <a:prstGeom prst="rect">
              <a:avLst/>
            </a:prstGeom>
            <a:noFill/>
          </p:spPr>
          <p:txBody>
            <a:bodyPr wrap="none" rtlCol="0">
              <a:spAutoFit/>
            </a:bodyPr>
            <a:lstStyle/>
            <a:p>
              <a:r>
                <a:rPr lang="en-US" sz="1400" dirty="0">
                  <a:solidFill>
                    <a:schemeClr val="tx2"/>
                  </a:solidFill>
                </a:rPr>
                <a:t>x</a:t>
              </a:r>
            </a:p>
          </p:txBody>
        </p:sp>
        <p:sp>
          <p:nvSpPr>
            <p:cNvPr id="85" name="TextBox 84">
              <a:extLst>
                <a:ext uri="{FF2B5EF4-FFF2-40B4-BE49-F238E27FC236}">
                  <a16:creationId xmlns:a16="http://schemas.microsoft.com/office/drawing/2014/main" id="{A16B3D14-67BD-43D3-8647-00849D69D549}"/>
                </a:ext>
              </a:extLst>
            </p:cNvPr>
            <p:cNvSpPr txBox="1"/>
            <p:nvPr/>
          </p:nvSpPr>
          <p:spPr>
            <a:xfrm>
              <a:off x="7181083" y="2751463"/>
              <a:ext cx="274434" cy="307777"/>
            </a:xfrm>
            <a:prstGeom prst="rect">
              <a:avLst/>
            </a:prstGeom>
            <a:noFill/>
          </p:spPr>
          <p:txBody>
            <a:bodyPr wrap="none" rtlCol="0">
              <a:spAutoFit/>
            </a:bodyPr>
            <a:lstStyle/>
            <a:p>
              <a:r>
                <a:rPr lang="en-US" sz="1400" dirty="0">
                  <a:solidFill>
                    <a:schemeClr val="tx2"/>
                  </a:solidFill>
                </a:rPr>
                <a:t>x</a:t>
              </a:r>
            </a:p>
          </p:txBody>
        </p:sp>
        <p:sp>
          <p:nvSpPr>
            <p:cNvPr id="86" name="TextBox 85">
              <a:extLst>
                <a:ext uri="{FF2B5EF4-FFF2-40B4-BE49-F238E27FC236}">
                  <a16:creationId xmlns:a16="http://schemas.microsoft.com/office/drawing/2014/main" id="{83F46AEE-1B10-4A83-A2E2-5EC226644F18}"/>
                </a:ext>
              </a:extLst>
            </p:cNvPr>
            <p:cNvSpPr txBox="1"/>
            <p:nvPr/>
          </p:nvSpPr>
          <p:spPr>
            <a:xfrm>
              <a:off x="7409683" y="2869413"/>
              <a:ext cx="274434" cy="307777"/>
            </a:xfrm>
            <a:prstGeom prst="rect">
              <a:avLst/>
            </a:prstGeom>
            <a:noFill/>
          </p:spPr>
          <p:txBody>
            <a:bodyPr wrap="none" rtlCol="0">
              <a:spAutoFit/>
            </a:bodyPr>
            <a:lstStyle/>
            <a:p>
              <a:r>
                <a:rPr lang="en-US" sz="1400" dirty="0">
                  <a:solidFill>
                    <a:schemeClr val="tx2"/>
                  </a:solidFill>
                </a:rPr>
                <a:t>x</a:t>
              </a:r>
            </a:p>
          </p:txBody>
        </p:sp>
        <p:sp>
          <p:nvSpPr>
            <p:cNvPr id="87" name="TextBox 86">
              <a:extLst>
                <a:ext uri="{FF2B5EF4-FFF2-40B4-BE49-F238E27FC236}">
                  <a16:creationId xmlns:a16="http://schemas.microsoft.com/office/drawing/2014/main" id="{28896141-3E45-4FDE-B5EE-FA0FA34C9EE3}"/>
                </a:ext>
              </a:extLst>
            </p:cNvPr>
            <p:cNvSpPr txBox="1"/>
            <p:nvPr/>
          </p:nvSpPr>
          <p:spPr>
            <a:xfrm>
              <a:off x="7663271" y="2045424"/>
              <a:ext cx="274434" cy="307777"/>
            </a:xfrm>
            <a:prstGeom prst="rect">
              <a:avLst/>
            </a:prstGeom>
            <a:noFill/>
          </p:spPr>
          <p:txBody>
            <a:bodyPr wrap="none" rtlCol="0">
              <a:spAutoFit/>
            </a:bodyPr>
            <a:lstStyle/>
            <a:p>
              <a:r>
                <a:rPr lang="en-US" sz="1400" dirty="0">
                  <a:solidFill>
                    <a:schemeClr val="tx2"/>
                  </a:solidFill>
                </a:rPr>
                <a:t>x</a:t>
              </a:r>
            </a:p>
          </p:txBody>
        </p:sp>
        <p:sp>
          <p:nvSpPr>
            <p:cNvPr id="88" name="TextBox 87">
              <a:extLst>
                <a:ext uri="{FF2B5EF4-FFF2-40B4-BE49-F238E27FC236}">
                  <a16:creationId xmlns:a16="http://schemas.microsoft.com/office/drawing/2014/main" id="{BAC2F031-0BD6-43C1-B212-1660F5FD1228}"/>
                </a:ext>
              </a:extLst>
            </p:cNvPr>
            <p:cNvSpPr txBox="1"/>
            <p:nvPr/>
          </p:nvSpPr>
          <p:spPr>
            <a:xfrm rot="19972021">
              <a:off x="6437457" y="2833224"/>
              <a:ext cx="274433" cy="351201"/>
            </a:xfrm>
            <a:prstGeom prst="rect">
              <a:avLst/>
            </a:prstGeom>
            <a:noFill/>
          </p:spPr>
          <p:txBody>
            <a:bodyPr wrap="square" rtlCol="0">
              <a:spAutoFit/>
            </a:bodyPr>
            <a:lstStyle/>
            <a:p>
              <a:endParaRPr lang="en-US" sz="1400" dirty="0">
                <a:solidFill>
                  <a:schemeClr val="tx2"/>
                </a:solidFill>
              </a:endParaRPr>
            </a:p>
          </p:txBody>
        </p:sp>
        <p:sp>
          <p:nvSpPr>
            <p:cNvPr id="89" name="TextBox 88">
              <a:extLst>
                <a:ext uri="{FF2B5EF4-FFF2-40B4-BE49-F238E27FC236}">
                  <a16:creationId xmlns:a16="http://schemas.microsoft.com/office/drawing/2014/main" id="{EEFBD6E4-7340-4ACF-BDD6-E5D80B2A7012}"/>
                </a:ext>
              </a:extLst>
            </p:cNvPr>
            <p:cNvSpPr txBox="1"/>
            <p:nvPr/>
          </p:nvSpPr>
          <p:spPr>
            <a:xfrm rot="19972021">
              <a:off x="7028955" y="2189188"/>
              <a:ext cx="274434" cy="307777"/>
            </a:xfrm>
            <a:prstGeom prst="rect">
              <a:avLst/>
            </a:prstGeom>
            <a:noFill/>
          </p:spPr>
          <p:txBody>
            <a:bodyPr wrap="none" rtlCol="0">
              <a:spAutoFit/>
            </a:bodyPr>
            <a:lstStyle/>
            <a:p>
              <a:r>
                <a:rPr lang="en-US" sz="1400" dirty="0">
                  <a:solidFill>
                    <a:schemeClr val="tx2"/>
                  </a:solidFill>
                </a:rPr>
                <a:t>x</a:t>
              </a:r>
            </a:p>
          </p:txBody>
        </p:sp>
        <p:sp>
          <p:nvSpPr>
            <p:cNvPr id="90" name="TextBox 89">
              <a:extLst>
                <a:ext uri="{FF2B5EF4-FFF2-40B4-BE49-F238E27FC236}">
                  <a16:creationId xmlns:a16="http://schemas.microsoft.com/office/drawing/2014/main" id="{CE9EA4EB-9DC0-4713-9B0E-D098DA34B35A}"/>
                </a:ext>
              </a:extLst>
            </p:cNvPr>
            <p:cNvSpPr txBox="1"/>
            <p:nvPr/>
          </p:nvSpPr>
          <p:spPr>
            <a:xfrm rot="19972021">
              <a:off x="7181355" y="2341588"/>
              <a:ext cx="274434" cy="307777"/>
            </a:xfrm>
            <a:prstGeom prst="rect">
              <a:avLst/>
            </a:prstGeom>
            <a:noFill/>
          </p:spPr>
          <p:txBody>
            <a:bodyPr wrap="none" rtlCol="0">
              <a:spAutoFit/>
            </a:bodyPr>
            <a:lstStyle/>
            <a:p>
              <a:r>
                <a:rPr lang="en-US" sz="1400" dirty="0">
                  <a:solidFill>
                    <a:schemeClr val="tx2"/>
                  </a:solidFill>
                </a:rPr>
                <a:t>x</a:t>
              </a:r>
            </a:p>
          </p:txBody>
        </p:sp>
        <p:sp>
          <p:nvSpPr>
            <p:cNvPr id="91" name="TextBox 90">
              <a:extLst>
                <a:ext uri="{FF2B5EF4-FFF2-40B4-BE49-F238E27FC236}">
                  <a16:creationId xmlns:a16="http://schemas.microsoft.com/office/drawing/2014/main" id="{8BB36FC7-A975-411E-80F2-430772C7FB17}"/>
                </a:ext>
              </a:extLst>
            </p:cNvPr>
            <p:cNvSpPr txBox="1"/>
            <p:nvPr/>
          </p:nvSpPr>
          <p:spPr>
            <a:xfrm rot="19972021">
              <a:off x="7504362" y="2452392"/>
              <a:ext cx="274434" cy="307777"/>
            </a:xfrm>
            <a:prstGeom prst="rect">
              <a:avLst/>
            </a:prstGeom>
            <a:noFill/>
          </p:spPr>
          <p:txBody>
            <a:bodyPr wrap="none" rtlCol="0">
              <a:spAutoFit/>
            </a:bodyPr>
            <a:lstStyle/>
            <a:p>
              <a:r>
                <a:rPr lang="en-US" sz="1400" dirty="0">
                  <a:solidFill>
                    <a:schemeClr val="tx2"/>
                  </a:solidFill>
                </a:rPr>
                <a:t>x</a:t>
              </a:r>
            </a:p>
          </p:txBody>
        </p:sp>
        <p:sp>
          <p:nvSpPr>
            <p:cNvPr id="92" name="TextBox 91">
              <a:extLst>
                <a:ext uri="{FF2B5EF4-FFF2-40B4-BE49-F238E27FC236}">
                  <a16:creationId xmlns:a16="http://schemas.microsoft.com/office/drawing/2014/main" id="{7DD8E61B-0B4D-4BC2-84EE-2F69F74030CE}"/>
                </a:ext>
              </a:extLst>
            </p:cNvPr>
            <p:cNvSpPr txBox="1"/>
            <p:nvPr/>
          </p:nvSpPr>
          <p:spPr>
            <a:xfrm rot="19972021">
              <a:off x="7486155" y="2646388"/>
              <a:ext cx="274434" cy="307777"/>
            </a:xfrm>
            <a:prstGeom prst="rect">
              <a:avLst/>
            </a:prstGeom>
            <a:noFill/>
          </p:spPr>
          <p:txBody>
            <a:bodyPr wrap="none" rtlCol="0">
              <a:spAutoFit/>
            </a:bodyPr>
            <a:lstStyle/>
            <a:p>
              <a:r>
                <a:rPr lang="en-US" sz="1400" dirty="0">
                  <a:solidFill>
                    <a:schemeClr val="tx2"/>
                  </a:solidFill>
                </a:rPr>
                <a:t>x</a:t>
              </a:r>
            </a:p>
          </p:txBody>
        </p:sp>
        <p:sp>
          <p:nvSpPr>
            <p:cNvPr id="93" name="TextBox 92">
              <a:extLst>
                <a:ext uri="{FF2B5EF4-FFF2-40B4-BE49-F238E27FC236}">
                  <a16:creationId xmlns:a16="http://schemas.microsoft.com/office/drawing/2014/main" id="{A0D4D713-8BE6-44F7-8E68-285FA475C0AC}"/>
                </a:ext>
              </a:extLst>
            </p:cNvPr>
            <p:cNvSpPr txBox="1"/>
            <p:nvPr/>
          </p:nvSpPr>
          <p:spPr>
            <a:xfrm rot="19972021">
              <a:off x="8006757" y="3075579"/>
              <a:ext cx="274434" cy="307777"/>
            </a:xfrm>
            <a:prstGeom prst="rect">
              <a:avLst/>
            </a:prstGeom>
            <a:noFill/>
          </p:spPr>
          <p:txBody>
            <a:bodyPr wrap="none" rtlCol="0">
              <a:spAutoFit/>
            </a:bodyPr>
            <a:lstStyle/>
            <a:p>
              <a:r>
                <a:rPr lang="en-US" sz="1400" dirty="0">
                  <a:solidFill>
                    <a:schemeClr val="tx2"/>
                  </a:solidFill>
                </a:rPr>
                <a:t>x</a:t>
              </a:r>
            </a:p>
          </p:txBody>
        </p:sp>
        <p:sp>
          <p:nvSpPr>
            <p:cNvPr id="94" name="TextBox 93">
              <a:extLst>
                <a:ext uri="{FF2B5EF4-FFF2-40B4-BE49-F238E27FC236}">
                  <a16:creationId xmlns:a16="http://schemas.microsoft.com/office/drawing/2014/main" id="{3FB52C6B-8176-44EC-ABF7-AB3B9170933D}"/>
                </a:ext>
              </a:extLst>
            </p:cNvPr>
            <p:cNvSpPr txBox="1"/>
            <p:nvPr/>
          </p:nvSpPr>
          <p:spPr>
            <a:xfrm rot="19972021">
              <a:off x="7790955" y="2951188"/>
              <a:ext cx="274434" cy="307777"/>
            </a:xfrm>
            <a:prstGeom prst="rect">
              <a:avLst/>
            </a:prstGeom>
            <a:noFill/>
          </p:spPr>
          <p:txBody>
            <a:bodyPr wrap="none" rtlCol="0">
              <a:spAutoFit/>
            </a:bodyPr>
            <a:lstStyle/>
            <a:p>
              <a:r>
                <a:rPr lang="en-US" sz="1400" dirty="0">
                  <a:solidFill>
                    <a:schemeClr val="tx2"/>
                  </a:solidFill>
                </a:rPr>
                <a:t>x</a:t>
              </a:r>
            </a:p>
          </p:txBody>
        </p:sp>
        <p:sp>
          <p:nvSpPr>
            <p:cNvPr id="95" name="TextBox 94">
              <a:extLst>
                <a:ext uri="{FF2B5EF4-FFF2-40B4-BE49-F238E27FC236}">
                  <a16:creationId xmlns:a16="http://schemas.microsoft.com/office/drawing/2014/main" id="{A5DF8299-8F61-4181-BE8D-E32EA7005EC0}"/>
                </a:ext>
              </a:extLst>
            </p:cNvPr>
            <p:cNvSpPr txBox="1"/>
            <p:nvPr/>
          </p:nvSpPr>
          <p:spPr>
            <a:xfrm rot="19972021">
              <a:off x="7562354" y="3039185"/>
              <a:ext cx="274434" cy="307777"/>
            </a:xfrm>
            <a:prstGeom prst="rect">
              <a:avLst/>
            </a:prstGeom>
            <a:noFill/>
          </p:spPr>
          <p:txBody>
            <a:bodyPr wrap="none" rtlCol="0">
              <a:spAutoFit/>
            </a:bodyPr>
            <a:lstStyle/>
            <a:p>
              <a:r>
                <a:rPr lang="en-US" sz="1400" dirty="0">
                  <a:solidFill>
                    <a:schemeClr val="tx2"/>
                  </a:solidFill>
                </a:rPr>
                <a:t>x</a:t>
              </a:r>
            </a:p>
          </p:txBody>
        </p:sp>
        <p:sp>
          <p:nvSpPr>
            <p:cNvPr id="96" name="TextBox 95">
              <a:extLst>
                <a:ext uri="{FF2B5EF4-FFF2-40B4-BE49-F238E27FC236}">
                  <a16:creationId xmlns:a16="http://schemas.microsoft.com/office/drawing/2014/main" id="{65EBC0B1-6CEF-4430-9E4F-0FED888519A6}"/>
                </a:ext>
              </a:extLst>
            </p:cNvPr>
            <p:cNvSpPr txBox="1"/>
            <p:nvPr/>
          </p:nvSpPr>
          <p:spPr>
            <a:xfrm rot="19972021">
              <a:off x="6527970" y="3054468"/>
              <a:ext cx="274434" cy="307777"/>
            </a:xfrm>
            <a:prstGeom prst="rect">
              <a:avLst/>
            </a:prstGeom>
            <a:noFill/>
          </p:spPr>
          <p:txBody>
            <a:bodyPr wrap="none" rtlCol="0">
              <a:spAutoFit/>
            </a:bodyPr>
            <a:lstStyle/>
            <a:p>
              <a:r>
                <a:rPr lang="en-US" sz="1400" dirty="0">
                  <a:solidFill>
                    <a:schemeClr val="tx2"/>
                  </a:solidFill>
                </a:rPr>
                <a:t>x</a:t>
              </a:r>
            </a:p>
          </p:txBody>
        </p:sp>
      </p:grpSp>
      <p:sp>
        <p:nvSpPr>
          <p:cNvPr id="102" name="Star: 5 Points 101">
            <a:extLst>
              <a:ext uri="{FF2B5EF4-FFF2-40B4-BE49-F238E27FC236}">
                <a16:creationId xmlns:a16="http://schemas.microsoft.com/office/drawing/2014/main" id="{A4A93476-0DE2-429A-9A6B-4E96C5FE053A}"/>
              </a:ext>
            </a:extLst>
          </p:cNvPr>
          <p:cNvSpPr/>
          <p:nvPr/>
        </p:nvSpPr>
        <p:spPr>
          <a:xfrm>
            <a:off x="7380176" y="5141616"/>
            <a:ext cx="182699" cy="17752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6ABDB100-C9C2-4AB9-9F30-D8EB967ACCA0}"/>
              </a:ext>
            </a:extLst>
          </p:cNvPr>
          <p:cNvCxnSpPr/>
          <p:nvPr/>
        </p:nvCxnSpPr>
        <p:spPr>
          <a:xfrm>
            <a:off x="7470714" y="4608969"/>
            <a:ext cx="0" cy="1320429"/>
          </a:xfrm>
          <a:prstGeom prst="line">
            <a:avLst/>
          </a:prstGeom>
        </p:spPr>
        <p:style>
          <a:lnRef idx="3">
            <a:schemeClr val="accent1"/>
          </a:lnRef>
          <a:fillRef idx="0">
            <a:schemeClr val="accent1"/>
          </a:fillRef>
          <a:effectRef idx="2">
            <a:schemeClr val="accent1"/>
          </a:effectRef>
          <a:fontRef idx="minor">
            <a:schemeClr val="tx1"/>
          </a:fontRef>
        </p:style>
      </p:cxnSp>
      <p:cxnSp>
        <p:nvCxnSpPr>
          <p:cNvPr id="105" name="Straight Connector 104">
            <a:extLst>
              <a:ext uri="{FF2B5EF4-FFF2-40B4-BE49-F238E27FC236}">
                <a16:creationId xmlns:a16="http://schemas.microsoft.com/office/drawing/2014/main" id="{BF956D33-831E-4D5B-B828-9DB8B767FFD9}"/>
              </a:ext>
            </a:extLst>
          </p:cNvPr>
          <p:cNvCxnSpPr>
            <a:cxnSpLocks/>
          </p:cNvCxnSpPr>
          <p:nvPr/>
        </p:nvCxnSpPr>
        <p:spPr>
          <a:xfrm flipH="1">
            <a:off x="6470345" y="5255775"/>
            <a:ext cx="2129778" cy="0"/>
          </a:xfrm>
          <a:prstGeom prst="line">
            <a:avLst/>
          </a:prstGeom>
        </p:spPr>
        <p:style>
          <a:lnRef idx="3">
            <a:schemeClr val="accent1"/>
          </a:lnRef>
          <a:fillRef idx="0">
            <a:schemeClr val="accent1"/>
          </a:fillRef>
          <a:effectRef idx="2">
            <a:schemeClr val="accent1"/>
          </a:effectRef>
          <a:fontRef idx="minor">
            <a:schemeClr val="tx1"/>
          </a:fontRef>
        </p:style>
      </p:cxnSp>
      <p:sp>
        <p:nvSpPr>
          <p:cNvPr id="4099" name="TextBox 4098">
            <a:extLst>
              <a:ext uri="{FF2B5EF4-FFF2-40B4-BE49-F238E27FC236}">
                <a16:creationId xmlns:a16="http://schemas.microsoft.com/office/drawing/2014/main" id="{21B8A49A-88D4-4EA2-A1DB-3801D5988D2E}"/>
              </a:ext>
            </a:extLst>
          </p:cNvPr>
          <p:cNvSpPr txBox="1"/>
          <p:nvPr/>
        </p:nvSpPr>
        <p:spPr>
          <a:xfrm>
            <a:off x="6913624" y="4664100"/>
            <a:ext cx="433132" cy="307777"/>
          </a:xfrm>
          <a:prstGeom prst="rect">
            <a:avLst/>
          </a:prstGeom>
          <a:noFill/>
        </p:spPr>
        <p:txBody>
          <a:bodyPr wrap="none" rtlCol="0">
            <a:spAutoFit/>
          </a:bodyPr>
          <a:lstStyle/>
          <a:p>
            <a:r>
              <a:rPr lang="en-US" sz="1400" dirty="0">
                <a:solidFill>
                  <a:srgbClr val="FF0000"/>
                </a:solidFill>
              </a:rPr>
              <a:t>5.5</a:t>
            </a:r>
          </a:p>
        </p:txBody>
      </p:sp>
      <p:sp>
        <p:nvSpPr>
          <p:cNvPr id="109" name="TextBox 108">
            <a:extLst>
              <a:ext uri="{FF2B5EF4-FFF2-40B4-BE49-F238E27FC236}">
                <a16:creationId xmlns:a16="http://schemas.microsoft.com/office/drawing/2014/main" id="{F73ABF98-95AF-4F19-B007-442B49A65B32}"/>
              </a:ext>
            </a:extLst>
          </p:cNvPr>
          <p:cNvSpPr txBox="1"/>
          <p:nvPr/>
        </p:nvSpPr>
        <p:spPr>
          <a:xfrm>
            <a:off x="7945447" y="4636954"/>
            <a:ext cx="284052" cy="307777"/>
          </a:xfrm>
          <a:prstGeom prst="rect">
            <a:avLst/>
          </a:prstGeom>
          <a:noFill/>
        </p:spPr>
        <p:txBody>
          <a:bodyPr wrap="none" rtlCol="0">
            <a:spAutoFit/>
          </a:bodyPr>
          <a:lstStyle/>
          <a:p>
            <a:r>
              <a:rPr lang="en-US" sz="1400" dirty="0">
                <a:solidFill>
                  <a:srgbClr val="FF0000"/>
                </a:solidFill>
              </a:rPr>
              <a:t>2</a:t>
            </a:r>
          </a:p>
        </p:txBody>
      </p:sp>
      <p:sp>
        <p:nvSpPr>
          <p:cNvPr id="110" name="TextBox 109">
            <a:extLst>
              <a:ext uri="{FF2B5EF4-FFF2-40B4-BE49-F238E27FC236}">
                <a16:creationId xmlns:a16="http://schemas.microsoft.com/office/drawing/2014/main" id="{E57B266F-26AD-4397-BDE4-166E9F48335A}"/>
              </a:ext>
            </a:extLst>
          </p:cNvPr>
          <p:cNvSpPr txBox="1"/>
          <p:nvPr/>
        </p:nvSpPr>
        <p:spPr>
          <a:xfrm>
            <a:off x="8116400" y="5301150"/>
            <a:ext cx="433132" cy="307777"/>
          </a:xfrm>
          <a:prstGeom prst="rect">
            <a:avLst/>
          </a:prstGeom>
          <a:noFill/>
        </p:spPr>
        <p:txBody>
          <a:bodyPr wrap="none" rtlCol="0">
            <a:spAutoFit/>
          </a:bodyPr>
          <a:lstStyle/>
          <a:p>
            <a:r>
              <a:rPr lang="en-US" sz="1400" dirty="0">
                <a:solidFill>
                  <a:srgbClr val="FF0000"/>
                </a:solidFill>
              </a:rPr>
              <a:t>6.5</a:t>
            </a:r>
          </a:p>
        </p:txBody>
      </p:sp>
      <p:sp>
        <p:nvSpPr>
          <p:cNvPr id="111" name="TextBox 110">
            <a:extLst>
              <a:ext uri="{FF2B5EF4-FFF2-40B4-BE49-F238E27FC236}">
                <a16:creationId xmlns:a16="http://schemas.microsoft.com/office/drawing/2014/main" id="{BB741783-25F0-4E2D-B8F7-17D5688A4088}"/>
              </a:ext>
            </a:extLst>
          </p:cNvPr>
          <p:cNvSpPr txBox="1"/>
          <p:nvPr/>
        </p:nvSpPr>
        <p:spPr>
          <a:xfrm>
            <a:off x="6764544" y="5429475"/>
            <a:ext cx="433132" cy="307777"/>
          </a:xfrm>
          <a:prstGeom prst="rect">
            <a:avLst/>
          </a:prstGeom>
          <a:noFill/>
        </p:spPr>
        <p:txBody>
          <a:bodyPr wrap="none" rtlCol="0">
            <a:spAutoFit/>
          </a:bodyPr>
          <a:lstStyle/>
          <a:p>
            <a:r>
              <a:rPr lang="en-US" sz="1400" dirty="0">
                <a:solidFill>
                  <a:srgbClr val="FF0000"/>
                </a:solidFill>
              </a:rPr>
              <a:t>3.5</a:t>
            </a:r>
          </a:p>
        </p:txBody>
      </p:sp>
      <p:sp>
        <p:nvSpPr>
          <p:cNvPr id="3" name="TextBox 13">
            <a:extLst>
              <a:ext uri="{FF2B5EF4-FFF2-40B4-BE49-F238E27FC236}">
                <a16:creationId xmlns:a16="http://schemas.microsoft.com/office/drawing/2014/main" id="{6C7BB5BB-D75B-C28D-A1BE-46948C1E3D2D}"/>
              </a:ext>
            </a:extLst>
          </p:cNvPr>
          <p:cNvSpPr/>
          <p:nvPr/>
        </p:nvSpPr>
        <p:spPr>
          <a:xfrm>
            <a:off x="5463021" y="3245063"/>
            <a:ext cx="664357" cy="3066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dirty="0">
                <a:solidFill>
                  <a:srgbClr val="000000"/>
                </a:solidFill>
                <a:latin typeface="Calibri" pitchFamily="18"/>
                <a:ea typeface="Microsoft YaHei" pitchFamily="2"/>
                <a:cs typeface="Arial" pitchFamily="2"/>
              </a:rPr>
              <a:t>Defect</a:t>
            </a:r>
          </a:p>
        </p:txBody>
      </p:sp>
      <p:sp>
        <p:nvSpPr>
          <p:cNvPr id="4" name="TextBox 13">
            <a:extLst>
              <a:ext uri="{FF2B5EF4-FFF2-40B4-BE49-F238E27FC236}">
                <a16:creationId xmlns:a16="http://schemas.microsoft.com/office/drawing/2014/main" id="{EC5FB305-F050-52E6-57FA-6347ACC399FB}"/>
              </a:ext>
            </a:extLst>
          </p:cNvPr>
          <p:cNvSpPr/>
          <p:nvPr/>
        </p:nvSpPr>
        <p:spPr>
          <a:xfrm>
            <a:off x="5535063" y="5083144"/>
            <a:ext cx="664357" cy="3066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dirty="0">
                <a:solidFill>
                  <a:srgbClr val="000000"/>
                </a:solidFill>
                <a:latin typeface="Calibri" pitchFamily="18"/>
                <a:ea typeface="Microsoft YaHei" pitchFamily="2"/>
                <a:cs typeface="Arial" pitchFamily="2"/>
              </a:rPr>
              <a:t>Defect</a:t>
            </a:r>
          </a:p>
        </p:txBody>
      </p:sp>
      <p:pic>
        <p:nvPicPr>
          <p:cNvPr id="15" name="Audio 14">
            <a:hlinkClick r:id="" action="ppaction://media"/>
            <a:extLst>
              <a:ext uri="{FF2B5EF4-FFF2-40B4-BE49-F238E27FC236}">
                <a16:creationId xmlns:a16="http://schemas.microsoft.com/office/drawing/2014/main" id="{289AD2E5-997A-A811-78E2-657D69F8E75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3540668" y="4550070"/>
            <a:ext cx="2057400" cy="2057400"/>
          </a:xfrm>
          <a:prstGeom prst="ellipse">
            <a:avLst/>
          </a:prstGeom>
        </p:spPr>
      </p:pic>
    </p:spTree>
    <p:extLst>
      <p:ext uri="{BB962C8B-B14F-4D97-AF65-F5344CB8AC3E}">
        <p14:creationId xmlns:p14="http://schemas.microsoft.com/office/powerpoint/2010/main" val="1693836200"/>
      </p:ext>
    </p:extLst>
  </p:cSld>
  <p:clrMapOvr>
    <a:masterClrMapping/>
  </p:clrMapOvr>
  <mc:AlternateContent xmlns:mc="http://schemas.openxmlformats.org/markup-compatibility/2006" xmlns:p14="http://schemas.microsoft.com/office/powerpoint/2010/main">
    <mc:Choice Requires="p14">
      <p:transition spd="slow" p14:dur="2000" advTm="102767"/>
    </mc:Choice>
    <mc:Fallback xmlns="">
      <p:transition spd="slow" advTm="102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6D6B5DE-B37B-4B55-B1CA-FE23E797895B}"/>
              </a:ext>
            </a:extLst>
          </p:cNvPr>
          <p:cNvSpPr/>
          <p:nvPr/>
        </p:nvSpPr>
        <p:spPr>
          <a:xfrm>
            <a:off x="0" y="805343"/>
            <a:ext cx="9144000" cy="53730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traight Connector 5">
            <a:extLst>
              <a:ext uri="{FF2B5EF4-FFF2-40B4-BE49-F238E27FC236}">
                <a16:creationId xmlns:a16="http://schemas.microsoft.com/office/drawing/2014/main" id="{6C9C0128-159B-4D77-B67B-998EEE5A5D5B}"/>
              </a:ext>
            </a:extLst>
          </p:cNvPr>
          <p:cNvSpPr/>
          <p:nvPr/>
        </p:nvSpPr>
        <p:spPr>
          <a:xfrm>
            <a:off x="7348788" y="2236680"/>
            <a:ext cx="48050" cy="2394044"/>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4" name="Straight Connector 6">
            <a:extLst>
              <a:ext uri="{FF2B5EF4-FFF2-40B4-BE49-F238E27FC236}">
                <a16:creationId xmlns:a16="http://schemas.microsoft.com/office/drawing/2014/main" id="{9BF543FA-2F42-4A67-BAB2-545DD65A95B0}"/>
              </a:ext>
            </a:extLst>
          </p:cNvPr>
          <p:cNvSpPr/>
          <p:nvPr/>
        </p:nvSpPr>
        <p:spPr>
          <a:xfrm flipV="1">
            <a:off x="5999036" y="3459780"/>
            <a:ext cx="2613964" cy="3589"/>
          </a:xfrm>
          <a:prstGeom prst="line">
            <a:avLst/>
          </a:prstGeom>
          <a:noFill/>
          <a:ln w="6480">
            <a:solidFill>
              <a:srgbClr val="000000"/>
            </a:solidFill>
            <a:prstDash val="solid"/>
            <a:miter/>
          </a:ln>
        </p:spPr>
        <p:txBody>
          <a:bodyPr vert="horz" wrap="square" lIns="67500" tIns="33750" rIns="67500" bIns="33750" anchor="ctr" anchorCtr="1" compatLnSpc="0">
            <a:noAutofit/>
          </a:bodyPr>
          <a:lstStyle/>
          <a:p>
            <a:pPr hangingPunct="0"/>
            <a:endParaRPr lang="en-US" sz="1350">
              <a:latin typeface="Arial" pitchFamily="18"/>
              <a:ea typeface="Microsoft YaHei" pitchFamily="2"/>
              <a:cs typeface="Arial" pitchFamily="2"/>
            </a:endParaRPr>
          </a:p>
        </p:txBody>
      </p:sp>
      <p:sp>
        <p:nvSpPr>
          <p:cNvPr id="5" name="TextBox 10">
            <a:extLst>
              <a:ext uri="{FF2B5EF4-FFF2-40B4-BE49-F238E27FC236}">
                <a16:creationId xmlns:a16="http://schemas.microsoft.com/office/drawing/2014/main" id="{BB27F54C-5814-4F22-9F56-5CE981175936}"/>
              </a:ext>
            </a:extLst>
          </p:cNvPr>
          <p:cNvSpPr/>
          <p:nvPr/>
        </p:nvSpPr>
        <p:spPr>
          <a:xfrm>
            <a:off x="6373777" y="1517141"/>
            <a:ext cx="2043828" cy="3499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dirty="0">
                <a:solidFill>
                  <a:srgbClr val="000000"/>
                </a:solidFill>
                <a:latin typeface="Calibri" pitchFamily="18"/>
                <a:ea typeface="Microsoft YaHei" pitchFamily="2"/>
                <a:cs typeface="Arial" pitchFamily="2"/>
              </a:rPr>
              <a:t>Possible Root Cause</a:t>
            </a:r>
          </a:p>
        </p:txBody>
      </p:sp>
      <p:sp>
        <p:nvSpPr>
          <p:cNvPr id="6" name="TextBox 11">
            <a:extLst>
              <a:ext uri="{FF2B5EF4-FFF2-40B4-BE49-F238E27FC236}">
                <a16:creationId xmlns:a16="http://schemas.microsoft.com/office/drawing/2014/main" id="{1157CC80-A8EF-4E60-BBB5-BE8696A92B9C}"/>
              </a:ext>
            </a:extLst>
          </p:cNvPr>
          <p:cNvSpPr/>
          <p:nvPr/>
        </p:nvSpPr>
        <p:spPr>
          <a:xfrm>
            <a:off x="6299161" y="1817466"/>
            <a:ext cx="770210" cy="3186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600" dirty="0">
                <a:solidFill>
                  <a:srgbClr val="000000"/>
                </a:solidFill>
                <a:latin typeface="Calibri" pitchFamily="18"/>
                <a:ea typeface="Microsoft YaHei" pitchFamily="2"/>
                <a:cs typeface="Arial" pitchFamily="2"/>
              </a:rPr>
              <a:t>Present</a:t>
            </a:r>
            <a:endParaRPr lang="en-US" sz="1350" dirty="0">
              <a:solidFill>
                <a:srgbClr val="000000"/>
              </a:solidFill>
              <a:latin typeface="Calibri" pitchFamily="18"/>
              <a:ea typeface="Microsoft YaHei" pitchFamily="2"/>
              <a:cs typeface="Arial" pitchFamily="2"/>
            </a:endParaRPr>
          </a:p>
        </p:txBody>
      </p:sp>
      <p:sp>
        <p:nvSpPr>
          <p:cNvPr id="7" name="TextBox 12">
            <a:extLst>
              <a:ext uri="{FF2B5EF4-FFF2-40B4-BE49-F238E27FC236}">
                <a16:creationId xmlns:a16="http://schemas.microsoft.com/office/drawing/2014/main" id="{7CC7C923-6859-447E-98EE-8F9BEBA7CF5F}"/>
              </a:ext>
            </a:extLst>
          </p:cNvPr>
          <p:cNvSpPr/>
          <p:nvPr/>
        </p:nvSpPr>
        <p:spPr>
          <a:xfrm>
            <a:off x="7493579" y="1842288"/>
            <a:ext cx="1126013" cy="3186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600" dirty="0">
                <a:solidFill>
                  <a:srgbClr val="000000"/>
                </a:solidFill>
                <a:latin typeface="Calibri" pitchFamily="18"/>
                <a:ea typeface="Microsoft YaHei" pitchFamily="2"/>
                <a:cs typeface="Arial" pitchFamily="2"/>
              </a:rPr>
              <a:t>Not Present</a:t>
            </a:r>
          </a:p>
        </p:txBody>
      </p:sp>
      <p:sp>
        <p:nvSpPr>
          <p:cNvPr id="8" name="TextBox 13">
            <a:extLst>
              <a:ext uri="{FF2B5EF4-FFF2-40B4-BE49-F238E27FC236}">
                <a16:creationId xmlns:a16="http://schemas.microsoft.com/office/drawing/2014/main" id="{E7090779-C9AB-45EC-9EB8-0468CF8AA0E4}"/>
              </a:ext>
            </a:extLst>
          </p:cNvPr>
          <p:cNvSpPr/>
          <p:nvPr/>
        </p:nvSpPr>
        <p:spPr>
          <a:xfrm>
            <a:off x="4644648" y="3233948"/>
            <a:ext cx="758092" cy="3499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800" b="1" dirty="0">
                <a:solidFill>
                  <a:srgbClr val="000000"/>
                </a:solidFill>
                <a:latin typeface="Calibri" pitchFamily="18"/>
                <a:ea typeface="Microsoft YaHei" pitchFamily="2"/>
                <a:cs typeface="Arial" pitchFamily="2"/>
              </a:rPr>
              <a:t>Defect</a:t>
            </a:r>
          </a:p>
        </p:txBody>
      </p:sp>
      <p:sp>
        <p:nvSpPr>
          <p:cNvPr id="10" name="TextBox 15">
            <a:extLst>
              <a:ext uri="{FF2B5EF4-FFF2-40B4-BE49-F238E27FC236}">
                <a16:creationId xmlns:a16="http://schemas.microsoft.com/office/drawing/2014/main" id="{E4AEBA0F-EBC6-4D60-A0A9-87FDF19BD653}"/>
              </a:ext>
            </a:extLst>
          </p:cNvPr>
          <p:cNvSpPr/>
          <p:nvPr/>
        </p:nvSpPr>
        <p:spPr>
          <a:xfrm>
            <a:off x="4715595" y="3830365"/>
            <a:ext cx="1126013" cy="3186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600" dirty="0">
                <a:solidFill>
                  <a:srgbClr val="000000"/>
                </a:solidFill>
                <a:latin typeface="Calibri" pitchFamily="18"/>
                <a:ea typeface="Microsoft YaHei" pitchFamily="2"/>
                <a:cs typeface="Arial" pitchFamily="2"/>
              </a:rPr>
              <a:t>Not Present</a:t>
            </a:r>
          </a:p>
        </p:txBody>
      </p:sp>
      <p:sp>
        <p:nvSpPr>
          <p:cNvPr id="12" name="TextBox 17">
            <a:extLst>
              <a:ext uri="{FF2B5EF4-FFF2-40B4-BE49-F238E27FC236}">
                <a16:creationId xmlns:a16="http://schemas.microsoft.com/office/drawing/2014/main" id="{8BFF728F-0109-4262-B68F-ABE36078AE7B}"/>
              </a:ext>
            </a:extLst>
          </p:cNvPr>
          <p:cNvSpPr/>
          <p:nvPr/>
        </p:nvSpPr>
        <p:spPr>
          <a:xfrm>
            <a:off x="7948800" y="3555091"/>
            <a:ext cx="422359" cy="7021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4050" b="1" dirty="0">
                <a:solidFill>
                  <a:srgbClr val="00B0F0"/>
                </a:solidFill>
                <a:latin typeface="Calibri" pitchFamily="18"/>
                <a:ea typeface="Microsoft YaHei" pitchFamily="2"/>
                <a:cs typeface="Arial" pitchFamily="2"/>
              </a:rPr>
              <a:t>X</a:t>
            </a:r>
          </a:p>
        </p:txBody>
      </p:sp>
      <p:sp>
        <p:nvSpPr>
          <p:cNvPr id="13" name="Title 9">
            <a:extLst>
              <a:ext uri="{FF2B5EF4-FFF2-40B4-BE49-F238E27FC236}">
                <a16:creationId xmlns:a16="http://schemas.microsoft.com/office/drawing/2014/main" id="{60407768-5C26-4666-8538-0D736581FD78}"/>
              </a:ext>
            </a:extLst>
          </p:cNvPr>
          <p:cNvSpPr txBox="1">
            <a:spLocks noGrp="1"/>
          </p:cNvSpPr>
          <p:nvPr>
            <p:ph type="title"/>
          </p:nvPr>
        </p:nvSpPr>
        <p:spPr>
          <a:xfrm>
            <a:off x="447846" y="-4403"/>
            <a:ext cx="7279933" cy="921715"/>
          </a:xfrm>
        </p:spPr>
        <p:txBody>
          <a:bodyPr/>
          <a:lstStyle/>
          <a:p>
            <a:pPr lvl="0"/>
            <a:r>
              <a:rPr lang="en-US" sz="4000" dirty="0"/>
              <a:t>D4c: Root Cause Confirmed!</a:t>
            </a:r>
          </a:p>
        </p:txBody>
      </p:sp>
      <p:sp>
        <p:nvSpPr>
          <p:cNvPr id="14" name="Content Placeholder 19">
            <a:extLst>
              <a:ext uri="{FF2B5EF4-FFF2-40B4-BE49-F238E27FC236}">
                <a16:creationId xmlns:a16="http://schemas.microsoft.com/office/drawing/2014/main" id="{9963EED2-6816-4740-B7D4-FB1321950A37}"/>
              </a:ext>
            </a:extLst>
          </p:cNvPr>
          <p:cNvSpPr txBox="1">
            <a:spLocks noGrp="1"/>
          </p:cNvSpPr>
          <p:nvPr>
            <p:ph type="body" idx="4294967295"/>
          </p:nvPr>
        </p:nvSpPr>
        <p:spPr>
          <a:xfrm>
            <a:off x="0" y="1385888"/>
            <a:ext cx="4087813" cy="4667250"/>
          </a:xfrm>
          <a:prstGeom prst="rect">
            <a:avLst/>
          </a:prstGeom>
        </p:spPr>
        <p:txBody>
          <a:bodyPr>
            <a:normAutofit fontScale="92500"/>
          </a:bodyPr>
          <a:lstStyle/>
          <a:p>
            <a:pPr>
              <a:spcBef>
                <a:spcPts val="751"/>
              </a:spcBef>
              <a:buFont typeface="Arial" pitchFamily="32"/>
              <a:buChar char="•"/>
            </a:pPr>
            <a:r>
              <a:rPr lang="en-US" dirty="0"/>
              <a:t>Now you have proof that you can control the defect by controlling the root cause… how will you use that knowledge?</a:t>
            </a:r>
            <a:br>
              <a:rPr lang="en-US" dirty="0"/>
            </a:br>
            <a:endParaRPr lang="en-US" dirty="0"/>
          </a:p>
          <a:p>
            <a:pPr>
              <a:spcBef>
                <a:spcPts val="751"/>
              </a:spcBef>
              <a:buFont typeface="Arial" pitchFamily="32"/>
              <a:buChar char="•"/>
            </a:pPr>
            <a:r>
              <a:rPr lang="en-US" dirty="0"/>
              <a:t>You’ve unlocked the real power of RCA—you don’t have to know the countermeasures when you begin.</a:t>
            </a:r>
            <a:br>
              <a:rPr lang="en-US" dirty="0"/>
            </a:br>
            <a:endParaRPr lang="en-US" dirty="0"/>
          </a:p>
          <a:p>
            <a:pPr>
              <a:spcBef>
                <a:spcPts val="751"/>
              </a:spcBef>
              <a:buFont typeface="Arial" pitchFamily="32"/>
              <a:buChar char="•"/>
            </a:pPr>
            <a:r>
              <a:rPr lang="en-US" dirty="0"/>
              <a:t>Figuring out Corrective Actions is as easy as figuring out how to turn on &amp; off the Possible Root Cause.</a:t>
            </a:r>
            <a:br>
              <a:rPr lang="en-US" dirty="0"/>
            </a:br>
            <a:br>
              <a:rPr lang="en-US" dirty="0"/>
            </a:br>
            <a:r>
              <a:rPr lang="en-US" dirty="0"/>
              <a:t>But it might not be… (stay tuned!)</a:t>
            </a:r>
            <a:br>
              <a:rPr lang="en-US" dirty="0"/>
            </a:br>
            <a:endParaRPr lang="en-US" dirty="0"/>
          </a:p>
        </p:txBody>
      </p:sp>
      <p:sp>
        <p:nvSpPr>
          <p:cNvPr id="17" name="Rectangle 16">
            <a:extLst>
              <a:ext uri="{FF2B5EF4-FFF2-40B4-BE49-F238E27FC236}">
                <a16:creationId xmlns:a16="http://schemas.microsoft.com/office/drawing/2014/main" id="{ADF75BD5-5BCD-4FBB-B1CB-27F4C8B6923C}"/>
              </a:ext>
            </a:extLst>
          </p:cNvPr>
          <p:cNvSpPr/>
          <p:nvPr/>
        </p:nvSpPr>
        <p:spPr>
          <a:xfrm>
            <a:off x="5999036" y="2236680"/>
            <a:ext cx="2681223" cy="239404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4">
            <a:extLst>
              <a:ext uri="{FF2B5EF4-FFF2-40B4-BE49-F238E27FC236}">
                <a16:creationId xmlns:a16="http://schemas.microsoft.com/office/drawing/2014/main" id="{D221BFF8-7E02-484C-A43D-10A7CFE83946}"/>
              </a:ext>
            </a:extLst>
          </p:cNvPr>
          <p:cNvSpPr/>
          <p:nvPr/>
        </p:nvSpPr>
        <p:spPr>
          <a:xfrm>
            <a:off x="180925" y="6178359"/>
            <a:ext cx="8845629" cy="39690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67500" tIns="33750" rIns="67500" bIns="33750" anchor="t" anchorCtr="0" compatLnSpc="0">
            <a:spAutoFit/>
          </a:bodyPr>
          <a:lstStyle/>
          <a:p>
            <a:pPr algn="ctr"/>
            <a:r>
              <a:rPr lang="en-US" sz="2100" dirty="0">
                <a:solidFill>
                  <a:schemeClr val="bg1"/>
                </a:solidFill>
                <a:latin typeface="Calibri" pitchFamily="18"/>
                <a:ea typeface="Microsoft YaHei" pitchFamily="2"/>
                <a:cs typeface="Arial" pitchFamily="2"/>
              </a:rPr>
              <a:t>The roadmap for improvement comes from the definition.</a:t>
            </a:r>
          </a:p>
        </p:txBody>
      </p:sp>
      <p:sp>
        <p:nvSpPr>
          <p:cNvPr id="20" name="Rectangle 19">
            <a:extLst>
              <a:ext uri="{FF2B5EF4-FFF2-40B4-BE49-F238E27FC236}">
                <a16:creationId xmlns:a16="http://schemas.microsoft.com/office/drawing/2014/main" id="{4B896F14-008B-489D-B407-7685069D19DC}"/>
              </a:ext>
            </a:extLst>
          </p:cNvPr>
          <p:cNvSpPr/>
          <p:nvPr/>
        </p:nvSpPr>
        <p:spPr>
          <a:xfrm>
            <a:off x="6041533" y="2260904"/>
            <a:ext cx="1298114" cy="118343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F25E8FD-B53C-44E3-9DBB-F849E78841A3}"/>
              </a:ext>
            </a:extLst>
          </p:cNvPr>
          <p:cNvSpPr/>
          <p:nvPr/>
        </p:nvSpPr>
        <p:spPr>
          <a:xfrm>
            <a:off x="7400671" y="3454510"/>
            <a:ext cx="1298114" cy="1183439"/>
          </a:xfrm>
          <a:prstGeom prst="rect">
            <a:avLst/>
          </a:prstGeom>
          <a:solidFill>
            <a:srgbClr val="65B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11">
            <a:extLst>
              <a:ext uri="{FF2B5EF4-FFF2-40B4-BE49-F238E27FC236}">
                <a16:creationId xmlns:a16="http://schemas.microsoft.com/office/drawing/2014/main" id="{381D74F2-9E0E-4588-86AF-79F9017F53A9}"/>
              </a:ext>
            </a:extLst>
          </p:cNvPr>
          <p:cNvSpPr/>
          <p:nvPr/>
        </p:nvSpPr>
        <p:spPr>
          <a:xfrm>
            <a:off x="4848256" y="2602710"/>
            <a:ext cx="770210" cy="3186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7500" tIns="33750" rIns="67500" bIns="33750" anchor="t" anchorCtr="0" compatLnSpc="0">
            <a:spAutoFit/>
          </a:bodyPr>
          <a:lstStyle/>
          <a:p>
            <a:r>
              <a:rPr lang="en-US" sz="1600" dirty="0">
                <a:solidFill>
                  <a:srgbClr val="000000"/>
                </a:solidFill>
                <a:latin typeface="Calibri" pitchFamily="18"/>
                <a:ea typeface="Microsoft YaHei" pitchFamily="2"/>
                <a:cs typeface="Arial" pitchFamily="2"/>
              </a:rPr>
              <a:t>Present</a:t>
            </a:r>
            <a:endParaRPr lang="en-US" sz="1350" dirty="0">
              <a:solidFill>
                <a:srgbClr val="000000"/>
              </a:solidFill>
              <a:latin typeface="Calibri" pitchFamily="18"/>
              <a:ea typeface="Microsoft YaHei" pitchFamily="2"/>
              <a:cs typeface="Arial" pitchFamily="2"/>
            </a:endParaRPr>
          </a:p>
        </p:txBody>
      </p:sp>
      <p:pic>
        <p:nvPicPr>
          <p:cNvPr id="63" name="Picture 2" descr="Free Clipart Light Switch | Free Images at Clker.com - vector clip art  online, royalty free &amp; public domain">
            <a:extLst>
              <a:ext uri="{FF2B5EF4-FFF2-40B4-BE49-F238E27FC236}">
                <a16:creationId xmlns:a16="http://schemas.microsoft.com/office/drawing/2014/main" id="{E7B4E2EA-D3C7-4E4F-BE81-6C99A27C0E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792"/>
          <a:stretch/>
        </p:blipFill>
        <p:spPr bwMode="auto">
          <a:xfrm>
            <a:off x="6357799" y="2601893"/>
            <a:ext cx="1796299" cy="1678608"/>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E90A1B5D-C7B7-B03B-D752-5D11CC745E0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94400484"/>
      </p:ext>
    </p:extLst>
  </p:cSld>
  <p:clrMapOvr>
    <a:masterClrMapping/>
  </p:clrMapOvr>
  <mc:AlternateContent xmlns:mc="http://schemas.openxmlformats.org/markup-compatibility/2006" xmlns:p14="http://schemas.microsoft.com/office/powerpoint/2010/main">
    <mc:Choice Requires="p14">
      <p:transition spd="slow" p14:dur="2000" advTm="36478"/>
    </mc:Choice>
    <mc:Fallback xmlns="">
      <p:transition spd="slow" advTm="36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F77593-BA7A-46BD-8925-1E90F6C29F3B}"/>
              </a:ext>
            </a:extLst>
          </p:cNvPr>
          <p:cNvSpPr>
            <a:spLocks noGrp="1"/>
          </p:cNvSpPr>
          <p:nvPr>
            <p:ph type="title"/>
          </p:nvPr>
        </p:nvSpPr>
        <p:spPr/>
        <p:txBody>
          <a:bodyPr vert="horz" lIns="91440" tIns="45720" rIns="91440" bIns="45720" rtlCol="0" anchor="b">
            <a:normAutofit/>
          </a:bodyPr>
          <a:lstStyle/>
          <a:p>
            <a:pPr defTabSz="914400"/>
            <a:r>
              <a:rPr lang="en-US" sz="3500" kern="1200" dirty="0">
                <a:solidFill>
                  <a:schemeClr val="tx1">
                    <a:lumMod val="75000"/>
                  </a:schemeClr>
                </a:solidFill>
                <a:latin typeface="+mj-lt"/>
                <a:ea typeface="+mj-ea"/>
                <a:cs typeface="+mj-cs"/>
              </a:rPr>
              <a:t>D5:  Proposed Solutions</a:t>
            </a:r>
          </a:p>
        </p:txBody>
      </p:sp>
      <p:graphicFrame>
        <p:nvGraphicFramePr>
          <p:cNvPr id="10" name="Content Placeholder 7">
            <a:extLst>
              <a:ext uri="{FF2B5EF4-FFF2-40B4-BE49-F238E27FC236}">
                <a16:creationId xmlns:a16="http://schemas.microsoft.com/office/drawing/2014/main" id="{8236BB91-F715-A87A-0366-DE0E16C12697}"/>
              </a:ext>
            </a:extLst>
          </p:cNvPr>
          <p:cNvGraphicFramePr>
            <a:graphicFrameLocks noGrp="1"/>
          </p:cNvGraphicFramePr>
          <p:nvPr>
            <p:ph sz="quarter" idx="4294967295"/>
            <p:extLst>
              <p:ext uri="{D42A27DB-BD31-4B8C-83A1-F6EECF244321}">
                <p14:modId xmlns:p14="http://schemas.microsoft.com/office/powerpoint/2010/main" val="2583848418"/>
              </p:ext>
            </p:extLst>
          </p:nvPr>
        </p:nvGraphicFramePr>
        <p:xfrm>
          <a:off x="4143375" y="750888"/>
          <a:ext cx="5000625" cy="5453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314" name="Picture 2" descr="cartoon seal playing with a ball - Clipart World">
            <a:extLst>
              <a:ext uri="{FF2B5EF4-FFF2-40B4-BE49-F238E27FC236}">
                <a16:creationId xmlns:a16="http://schemas.microsoft.com/office/drawing/2014/main" id="{1D8555EB-8D79-47D8-B65C-2D19A21D89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507" y="4266283"/>
            <a:ext cx="220980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Free Transparent Fail, Download Free Transparent Fail png images, Free  ClipArts on Clipart Library">
            <a:extLst>
              <a:ext uri="{FF2B5EF4-FFF2-40B4-BE49-F238E27FC236}">
                <a16:creationId xmlns:a16="http://schemas.microsoft.com/office/drawing/2014/main" id="{40B1A1A0-1CB3-44B8-BFB1-36FBB83E073D}"/>
              </a:ext>
            </a:extLst>
          </p:cNvPr>
          <p:cNvPicPr>
            <a:picLocks noChangeAspect="1" noChangeArrowheads="1"/>
          </p:cNvPicPr>
          <p:nvPr/>
        </p:nvPicPr>
        <p:blipFill>
          <a:blip r:embed="rId10">
            <a:alphaModFix amt="35000"/>
            <a:extLst>
              <a:ext uri="{28A0092B-C50C-407E-A947-70E740481C1C}">
                <a14:useLocalDpi xmlns:a14="http://schemas.microsoft.com/office/drawing/2010/main" val="0"/>
              </a:ext>
            </a:extLst>
          </a:blip>
          <a:srcRect/>
          <a:stretch>
            <a:fillRect/>
          </a:stretch>
        </p:blipFill>
        <p:spPr bwMode="auto">
          <a:xfrm>
            <a:off x="469531" y="4697835"/>
            <a:ext cx="2030102" cy="15622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4220A9C-EA5B-D179-E3CC-66976407EB1A}"/>
              </a:ext>
            </a:extLst>
          </p:cNvPr>
          <p:cNvPicPr>
            <a:picLocks noChangeAspect="1"/>
          </p:cNvPicPr>
          <p:nvPr/>
        </p:nvPicPr>
        <p:blipFill>
          <a:blip r:embed="rId11"/>
          <a:stretch>
            <a:fillRect/>
          </a:stretch>
        </p:blipFill>
        <p:spPr>
          <a:xfrm>
            <a:off x="469531" y="1121849"/>
            <a:ext cx="1750551" cy="2307151"/>
          </a:xfrm>
          <a:prstGeom prst="rect">
            <a:avLst/>
          </a:prstGeom>
        </p:spPr>
      </p:pic>
      <p:pic>
        <p:nvPicPr>
          <p:cNvPr id="23" name="Audio 22">
            <a:hlinkClick r:id="" action="ppaction://media"/>
            <a:extLst>
              <a:ext uri="{FF2B5EF4-FFF2-40B4-BE49-F238E27FC236}">
                <a16:creationId xmlns:a16="http://schemas.microsoft.com/office/drawing/2014/main" id="{8D1C15B5-DFE2-3138-01E0-34E45FCD728F}"/>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2511473" y="4797473"/>
            <a:ext cx="2057400" cy="2057400"/>
          </a:xfrm>
          <a:prstGeom prst="ellipse">
            <a:avLst/>
          </a:prstGeom>
        </p:spPr>
      </p:pic>
    </p:spTree>
    <p:extLst>
      <p:ext uri="{BB962C8B-B14F-4D97-AF65-F5344CB8AC3E}">
        <p14:creationId xmlns:p14="http://schemas.microsoft.com/office/powerpoint/2010/main" val="1051620119"/>
      </p:ext>
    </p:extLst>
  </p:cSld>
  <p:clrMapOvr>
    <a:masterClrMapping/>
  </p:clrMapOvr>
  <mc:AlternateContent xmlns:mc="http://schemas.openxmlformats.org/markup-compatibility/2006" xmlns:p14="http://schemas.microsoft.com/office/powerpoint/2010/main">
    <mc:Choice Requires="p14">
      <p:transition spd="slow" p14:dur="2000" advTm="81202"/>
    </mc:Choice>
    <mc:Fallback xmlns="">
      <p:transition spd="slow" advTm="8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F77593-BA7A-46BD-8925-1E90F6C29F3B}"/>
              </a:ext>
            </a:extLst>
          </p:cNvPr>
          <p:cNvSpPr>
            <a:spLocks noGrp="1"/>
          </p:cNvSpPr>
          <p:nvPr>
            <p:ph type="title"/>
          </p:nvPr>
        </p:nvSpPr>
        <p:spPr/>
        <p:txBody>
          <a:bodyPr vert="horz" lIns="91440" tIns="45720" rIns="91440" bIns="45720" rtlCol="0" anchor="b">
            <a:normAutofit/>
          </a:bodyPr>
          <a:lstStyle/>
          <a:p>
            <a:pPr defTabSz="914400"/>
            <a:r>
              <a:rPr lang="en-US" sz="3500" kern="1200" dirty="0">
                <a:latin typeface="+mj-lt"/>
                <a:ea typeface="+mj-ea"/>
                <a:cs typeface="+mj-cs"/>
              </a:rPr>
              <a:t>D5:  Practical Methods</a:t>
            </a:r>
          </a:p>
        </p:txBody>
      </p:sp>
      <p:graphicFrame>
        <p:nvGraphicFramePr>
          <p:cNvPr id="10" name="Content Placeholder 7">
            <a:extLst>
              <a:ext uri="{FF2B5EF4-FFF2-40B4-BE49-F238E27FC236}">
                <a16:creationId xmlns:a16="http://schemas.microsoft.com/office/drawing/2014/main" id="{8236BB91-F715-A87A-0366-DE0E16C12697}"/>
              </a:ext>
            </a:extLst>
          </p:cNvPr>
          <p:cNvGraphicFramePr>
            <a:graphicFrameLocks noGrp="1"/>
          </p:cNvGraphicFramePr>
          <p:nvPr>
            <p:ph sz="quarter" idx="4294967295"/>
            <p:extLst>
              <p:ext uri="{D42A27DB-BD31-4B8C-83A1-F6EECF244321}">
                <p14:modId xmlns:p14="http://schemas.microsoft.com/office/powerpoint/2010/main" val="81715413"/>
              </p:ext>
            </p:extLst>
          </p:nvPr>
        </p:nvGraphicFramePr>
        <p:xfrm>
          <a:off x="3594100" y="1031875"/>
          <a:ext cx="5549900" cy="57070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id="{44443C53-1361-CA60-F85B-4DC118D2B6DD}"/>
              </a:ext>
            </a:extLst>
          </p:cNvPr>
          <p:cNvPicPr>
            <a:picLocks noChangeAspect="1"/>
          </p:cNvPicPr>
          <p:nvPr/>
        </p:nvPicPr>
        <p:blipFill>
          <a:blip r:embed="rId9"/>
          <a:stretch>
            <a:fillRect/>
          </a:stretch>
        </p:blipFill>
        <p:spPr>
          <a:xfrm>
            <a:off x="268878" y="1032637"/>
            <a:ext cx="2308384" cy="2119866"/>
          </a:xfrm>
          <a:prstGeom prst="rect">
            <a:avLst/>
          </a:prstGeom>
        </p:spPr>
      </p:pic>
      <p:pic>
        <p:nvPicPr>
          <p:cNvPr id="3" name="Picture 2">
            <a:extLst>
              <a:ext uri="{FF2B5EF4-FFF2-40B4-BE49-F238E27FC236}">
                <a16:creationId xmlns:a16="http://schemas.microsoft.com/office/drawing/2014/main" id="{13839737-A9A6-EEF2-B66A-A812EC0D9074}"/>
              </a:ext>
            </a:extLst>
          </p:cNvPr>
          <p:cNvPicPr>
            <a:picLocks noChangeAspect="1"/>
          </p:cNvPicPr>
          <p:nvPr/>
        </p:nvPicPr>
        <p:blipFill rotWithShape="1">
          <a:blip r:embed="rId10"/>
          <a:srcRect l="1964" t="15650" r="44597" b="8297"/>
          <a:stretch/>
        </p:blipFill>
        <p:spPr>
          <a:xfrm>
            <a:off x="465087" y="3996745"/>
            <a:ext cx="2353377" cy="2020208"/>
          </a:xfrm>
          <a:prstGeom prst="rect">
            <a:avLst/>
          </a:prstGeom>
        </p:spPr>
      </p:pic>
      <p:sp>
        <p:nvSpPr>
          <p:cNvPr id="5" name="Callout: Line 4">
            <a:extLst>
              <a:ext uri="{FF2B5EF4-FFF2-40B4-BE49-F238E27FC236}">
                <a16:creationId xmlns:a16="http://schemas.microsoft.com/office/drawing/2014/main" id="{3F48A362-BB49-BE55-1526-973D5101EABC}"/>
              </a:ext>
            </a:extLst>
          </p:cNvPr>
          <p:cNvSpPr/>
          <p:nvPr/>
        </p:nvSpPr>
        <p:spPr>
          <a:xfrm>
            <a:off x="7255327" y="2377439"/>
            <a:ext cx="1616261" cy="557349"/>
          </a:xfrm>
          <a:prstGeom prst="borderCallout1">
            <a:avLst>
              <a:gd name="adj1" fmla="val 18750"/>
              <a:gd name="adj2" fmla="val -8333"/>
              <a:gd name="adj3" fmla="val 103125"/>
              <a:gd name="adj4" fmla="val -4479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lumMod val="75000"/>
                  </a:schemeClr>
                </a:solidFill>
              </a:rPr>
              <a:t>Proposed Solution</a:t>
            </a:r>
          </a:p>
        </p:txBody>
      </p:sp>
      <p:sp>
        <p:nvSpPr>
          <p:cNvPr id="6" name="Callout: Line 5">
            <a:extLst>
              <a:ext uri="{FF2B5EF4-FFF2-40B4-BE49-F238E27FC236}">
                <a16:creationId xmlns:a16="http://schemas.microsoft.com/office/drawing/2014/main" id="{5E2B3931-FD78-18AE-C36E-6400ECBAC8CD}"/>
              </a:ext>
            </a:extLst>
          </p:cNvPr>
          <p:cNvSpPr/>
          <p:nvPr/>
        </p:nvSpPr>
        <p:spPr>
          <a:xfrm>
            <a:off x="7081978" y="3087188"/>
            <a:ext cx="1616261" cy="557349"/>
          </a:xfrm>
          <a:prstGeom prst="borderCallout1">
            <a:avLst>
              <a:gd name="adj1" fmla="val 48437"/>
              <a:gd name="adj2" fmla="val -4022"/>
              <a:gd name="adj3" fmla="val 28125"/>
              <a:gd name="adj4" fmla="val -5342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lumMod val="75000"/>
                  </a:schemeClr>
                </a:solidFill>
              </a:rPr>
              <a:t>Practical Methods</a:t>
            </a:r>
          </a:p>
        </p:txBody>
      </p:sp>
      <p:cxnSp>
        <p:nvCxnSpPr>
          <p:cNvPr id="9" name="Straight Connector 8">
            <a:extLst>
              <a:ext uri="{FF2B5EF4-FFF2-40B4-BE49-F238E27FC236}">
                <a16:creationId xmlns:a16="http://schemas.microsoft.com/office/drawing/2014/main" id="{46932B36-25C0-4C44-F910-1C2885F871B5}"/>
              </a:ext>
            </a:extLst>
          </p:cNvPr>
          <p:cNvCxnSpPr>
            <a:cxnSpLocks/>
          </p:cNvCxnSpPr>
          <p:nvPr/>
        </p:nvCxnSpPr>
        <p:spPr>
          <a:xfrm flipV="1">
            <a:off x="6178851" y="3365862"/>
            <a:ext cx="814132" cy="187235"/>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E9A15DF4-C7D4-1DAA-00DB-FCE16465B74D}"/>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01078444"/>
      </p:ext>
    </p:extLst>
  </p:cSld>
  <p:clrMapOvr>
    <a:masterClrMapping/>
  </p:clrMapOvr>
  <mc:AlternateContent xmlns:mc="http://schemas.openxmlformats.org/markup-compatibility/2006" xmlns:p14="http://schemas.microsoft.com/office/powerpoint/2010/main">
    <mc:Choice Requires="p14">
      <p:transition spd="slow" p14:dur="2000" advTm="68734"/>
    </mc:Choice>
    <mc:Fallback xmlns="">
      <p:transition spd="slow" advTm="68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485F-491A-4F34-AB7C-4F228792862A}"/>
              </a:ext>
            </a:extLst>
          </p:cNvPr>
          <p:cNvSpPr>
            <a:spLocks noGrp="1"/>
          </p:cNvSpPr>
          <p:nvPr>
            <p:ph type="title"/>
          </p:nvPr>
        </p:nvSpPr>
        <p:spPr/>
        <p:txBody>
          <a:bodyPr/>
          <a:lstStyle/>
          <a:p>
            <a:r>
              <a:rPr lang="en-US" dirty="0"/>
              <a:t>What are we looking for?</a:t>
            </a:r>
          </a:p>
        </p:txBody>
      </p:sp>
      <p:sp>
        <p:nvSpPr>
          <p:cNvPr id="3" name="Content Placeholder 2">
            <a:extLst>
              <a:ext uri="{FF2B5EF4-FFF2-40B4-BE49-F238E27FC236}">
                <a16:creationId xmlns:a16="http://schemas.microsoft.com/office/drawing/2014/main" id="{5474875D-6A07-4C57-9DDE-6487FB41DF33}"/>
              </a:ext>
            </a:extLst>
          </p:cNvPr>
          <p:cNvSpPr>
            <a:spLocks noGrp="1"/>
          </p:cNvSpPr>
          <p:nvPr>
            <p:ph sz="half" idx="1"/>
          </p:nvPr>
        </p:nvSpPr>
        <p:spPr>
          <a:xfrm>
            <a:off x="340069" y="1221281"/>
            <a:ext cx="8606667" cy="5496038"/>
          </a:xfrm>
        </p:spPr>
        <p:txBody>
          <a:bodyPr anchor="t"/>
          <a:lstStyle/>
          <a:p>
            <a:pPr algn="l"/>
            <a:r>
              <a:rPr lang="en-US" dirty="0"/>
              <a:t>We (NG) has experienced a problem… we don’t want to experience it again.  Your response (8D) shows us how you have solved the problem.  We will probably look over it carefully and have some questions—we share an interest in having confidence in your solution!</a:t>
            </a:r>
          </a:p>
          <a:p>
            <a:pPr algn="l"/>
            <a:r>
              <a:rPr lang="en-US" dirty="0"/>
              <a:t>Here are some tips:</a:t>
            </a:r>
          </a:p>
          <a:p>
            <a:pPr marL="285750" indent="-285750" algn="l">
              <a:buFont typeface="Arial" panose="020B0604020202020204" pitchFamily="34" charset="0"/>
              <a:buChar char="•"/>
            </a:pPr>
            <a:r>
              <a:rPr lang="en-US" dirty="0"/>
              <a:t>We might not know your company’s jargon—please think about us as you write (acronyms should be defined or avoided)</a:t>
            </a:r>
          </a:p>
          <a:p>
            <a:pPr marL="285750" indent="-285750" algn="l">
              <a:buFont typeface="Arial" panose="020B0604020202020204" pitchFamily="34" charset="0"/>
              <a:buChar char="•"/>
            </a:pPr>
            <a:r>
              <a:rPr lang="en-US" dirty="0"/>
              <a:t>A picture is worth a thousand words</a:t>
            </a:r>
          </a:p>
          <a:p>
            <a:pPr marL="285750" indent="-285750" algn="l">
              <a:buFont typeface="Arial" panose="020B0604020202020204" pitchFamily="34" charset="0"/>
              <a:buChar char="•"/>
            </a:pPr>
            <a:r>
              <a:rPr lang="en-US" dirty="0"/>
              <a:t>Logic </a:t>
            </a:r>
            <a:r>
              <a:rPr lang="en-US" dirty="0" err="1"/>
              <a:t>Logic</a:t>
            </a:r>
            <a:r>
              <a:rPr lang="en-US" dirty="0"/>
              <a:t> Logic—as you go through problem solving, each step should clearly build on the previous steps.</a:t>
            </a:r>
          </a:p>
          <a:p>
            <a:pPr marL="632904" lvl="1" indent="-285750">
              <a:buFont typeface="Arial" panose="020B0604020202020204" pitchFamily="34" charset="0"/>
              <a:buChar char="•"/>
            </a:pPr>
            <a:r>
              <a:rPr lang="en-US" sz="1600" dirty="0">
                <a:solidFill>
                  <a:schemeClr val="bg1"/>
                </a:solidFill>
              </a:rPr>
              <a:t>Corrective Actions, for example, shouldn’t appear out of nowhere.  They should clearly address a Root Cause (and that Root Cause should clearly address the Issue at hand as defined by your Failure Analysis) </a:t>
            </a:r>
          </a:p>
          <a:p>
            <a:pPr marL="285750" indent="-285750" algn="l">
              <a:buFont typeface="Arial" panose="020B0604020202020204" pitchFamily="34" charset="0"/>
              <a:buChar char="•"/>
            </a:pPr>
            <a:r>
              <a:rPr lang="en-US" dirty="0">
                <a:solidFill>
                  <a:schemeClr val="bg1"/>
                </a:solidFill>
              </a:rPr>
              <a:t>Process </a:t>
            </a:r>
            <a:r>
              <a:rPr lang="en-US" dirty="0" err="1">
                <a:solidFill>
                  <a:schemeClr val="bg1"/>
                </a:solidFill>
              </a:rPr>
              <a:t>Process</a:t>
            </a:r>
            <a:r>
              <a:rPr lang="en-US" dirty="0">
                <a:solidFill>
                  <a:schemeClr val="bg1"/>
                </a:solidFill>
              </a:rPr>
              <a:t> Process—all work is done in processes.  If you don’t address process weaknesses with Corrective Actions, we will probably be experiencing the same problem again in the future.</a:t>
            </a:r>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A47A0439-1316-4CD7-A71E-F1DAA08184FE}"/>
              </a:ext>
            </a:extLst>
          </p:cNvPr>
          <p:cNvSpPr>
            <a:spLocks noGrp="1"/>
          </p:cNvSpPr>
          <p:nvPr>
            <p:ph type="sldNum" sz="quarter" idx="15"/>
          </p:nvPr>
        </p:nvSpPr>
        <p:spPr/>
        <p:txBody>
          <a:bodyPr/>
          <a:lstStyle/>
          <a:p>
            <a:fld id="{32A2F39E-E4DB-494E-AB40-38356C65078C}" type="slidenum">
              <a:rPr lang="en-US" smtClean="0"/>
              <a:pPr/>
              <a:t>3</a:t>
            </a:fld>
            <a:endParaRPr lang="en-US" dirty="0"/>
          </a:p>
        </p:txBody>
      </p:sp>
      <p:pic>
        <p:nvPicPr>
          <p:cNvPr id="12" name="Audio 11">
            <a:hlinkClick r:id="" action="ppaction://media"/>
            <a:extLst>
              <a:ext uri="{FF2B5EF4-FFF2-40B4-BE49-F238E27FC236}">
                <a16:creationId xmlns:a16="http://schemas.microsoft.com/office/drawing/2014/main" id="{A75F6B99-EDD3-B314-3239-70AB5F1E01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50230712"/>
      </p:ext>
    </p:extLst>
  </p:cSld>
  <p:clrMapOvr>
    <a:masterClrMapping/>
  </p:clrMapOvr>
  <mc:AlternateContent xmlns:mc="http://schemas.openxmlformats.org/markup-compatibility/2006" xmlns:p14="http://schemas.microsoft.com/office/powerpoint/2010/main">
    <mc:Choice Requires="p14">
      <p:transition spd="slow" p14:dur="2000" advTm="128699"/>
    </mc:Choice>
    <mc:Fallback xmlns="">
      <p:transition spd="slow" advTm="128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9800AC3-565F-F603-3569-925F747B8F70}"/>
              </a:ext>
            </a:extLst>
          </p:cNvPr>
          <p:cNvPicPr>
            <a:picLocks noChangeAspect="1"/>
          </p:cNvPicPr>
          <p:nvPr/>
        </p:nvPicPr>
        <p:blipFill rotWithShape="1">
          <a:blip r:embed="rId4"/>
          <a:srcRect l="6595" r="7439" b="13786"/>
          <a:stretch/>
        </p:blipFill>
        <p:spPr>
          <a:xfrm>
            <a:off x="7488407" y="1767977"/>
            <a:ext cx="1277566" cy="1066800"/>
          </a:xfrm>
          <a:prstGeom prst="rect">
            <a:avLst/>
          </a:prstGeom>
        </p:spPr>
      </p:pic>
      <p:graphicFrame>
        <p:nvGraphicFramePr>
          <p:cNvPr id="3" name="Object 3">
            <a:extLst>
              <a:ext uri="{FF2B5EF4-FFF2-40B4-BE49-F238E27FC236}">
                <a16:creationId xmlns:a16="http://schemas.microsoft.com/office/drawing/2014/main" id="{C96EA3E5-5388-D867-7981-3B3A263F2686}"/>
              </a:ext>
            </a:extLst>
          </p:cNvPr>
          <p:cNvGraphicFramePr>
            <a:graphicFrameLocks noChangeAspect="1"/>
          </p:cNvGraphicFramePr>
          <p:nvPr/>
        </p:nvGraphicFramePr>
        <p:xfrm>
          <a:off x="277398" y="1432504"/>
          <a:ext cx="3395831" cy="2621088"/>
        </p:xfrm>
        <a:graphic>
          <a:graphicData uri="http://schemas.openxmlformats.org/presentationml/2006/ole">
            <mc:AlternateContent xmlns:mc="http://schemas.openxmlformats.org/markup-compatibility/2006">
              <mc:Choice xmlns:v="urn:schemas-microsoft-com:vml" Requires="v">
                <p:oleObj name="VISIO" r:id="rId5" imgW="4882320" imgH="2339280" progId="Visio.Drawing.6">
                  <p:embed/>
                </p:oleObj>
              </mc:Choice>
              <mc:Fallback>
                <p:oleObj name="VISIO" r:id="rId5" imgW="4882320" imgH="2339280" progId="Visio.Drawing.6">
                  <p:embed/>
                  <p:pic>
                    <p:nvPicPr>
                      <p:cNvPr id="3" name="Object 3">
                        <a:extLst>
                          <a:ext uri="{FF2B5EF4-FFF2-40B4-BE49-F238E27FC236}">
                            <a16:creationId xmlns:a16="http://schemas.microsoft.com/office/drawing/2014/main" id="{C96EA3E5-5388-D867-7981-3B3A263F26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146"/>
                      <a:stretch>
                        <a:fillRect/>
                      </a:stretch>
                    </p:blipFill>
                    <p:spPr bwMode="auto">
                      <a:xfrm>
                        <a:off x="277398" y="1432504"/>
                        <a:ext cx="3395831" cy="2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Line 8">
            <a:extLst>
              <a:ext uri="{FF2B5EF4-FFF2-40B4-BE49-F238E27FC236}">
                <a16:creationId xmlns:a16="http://schemas.microsoft.com/office/drawing/2014/main" id="{96F6B662-6C44-87E6-19CA-CAE800B1C2AB}"/>
              </a:ext>
            </a:extLst>
          </p:cNvPr>
          <p:cNvSpPr>
            <a:spLocks noChangeShapeType="1"/>
          </p:cNvSpPr>
          <p:nvPr/>
        </p:nvSpPr>
        <p:spPr bwMode="auto">
          <a:xfrm>
            <a:off x="4986060" y="1432504"/>
            <a:ext cx="0" cy="25019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Line 9">
            <a:extLst>
              <a:ext uri="{FF2B5EF4-FFF2-40B4-BE49-F238E27FC236}">
                <a16:creationId xmlns:a16="http://schemas.microsoft.com/office/drawing/2014/main" id="{32FFF5DF-11C3-2C8F-2C2F-16942779262F}"/>
              </a:ext>
            </a:extLst>
          </p:cNvPr>
          <p:cNvSpPr>
            <a:spLocks noChangeShapeType="1"/>
          </p:cNvSpPr>
          <p:nvPr/>
        </p:nvSpPr>
        <p:spPr bwMode="auto">
          <a:xfrm>
            <a:off x="5987903" y="1432504"/>
            <a:ext cx="0" cy="25019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10">
            <a:extLst>
              <a:ext uri="{FF2B5EF4-FFF2-40B4-BE49-F238E27FC236}">
                <a16:creationId xmlns:a16="http://schemas.microsoft.com/office/drawing/2014/main" id="{D241D268-459D-8770-94C4-86E91F08B957}"/>
              </a:ext>
            </a:extLst>
          </p:cNvPr>
          <p:cNvSpPr>
            <a:spLocks noChangeShapeType="1"/>
          </p:cNvSpPr>
          <p:nvPr/>
        </p:nvSpPr>
        <p:spPr bwMode="auto">
          <a:xfrm>
            <a:off x="6589009" y="1432504"/>
            <a:ext cx="0" cy="25019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11">
            <a:extLst>
              <a:ext uri="{FF2B5EF4-FFF2-40B4-BE49-F238E27FC236}">
                <a16:creationId xmlns:a16="http://schemas.microsoft.com/office/drawing/2014/main" id="{492CEBC4-69F1-BFB9-E6FB-E813D2C2BC9D}"/>
              </a:ext>
            </a:extLst>
          </p:cNvPr>
          <p:cNvSpPr>
            <a:spLocks noChangeShapeType="1"/>
          </p:cNvSpPr>
          <p:nvPr/>
        </p:nvSpPr>
        <p:spPr bwMode="auto">
          <a:xfrm>
            <a:off x="3884033" y="1432504"/>
            <a:ext cx="0" cy="25019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2">
            <a:extLst>
              <a:ext uri="{FF2B5EF4-FFF2-40B4-BE49-F238E27FC236}">
                <a16:creationId xmlns:a16="http://schemas.microsoft.com/office/drawing/2014/main" id="{3DC1190C-AA72-4EDC-5A4E-7C608664D683}"/>
              </a:ext>
            </a:extLst>
          </p:cNvPr>
          <p:cNvSpPr>
            <a:spLocks noChangeShapeType="1"/>
          </p:cNvSpPr>
          <p:nvPr/>
        </p:nvSpPr>
        <p:spPr bwMode="auto">
          <a:xfrm>
            <a:off x="7390484" y="1432504"/>
            <a:ext cx="0" cy="25019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3">
            <a:extLst>
              <a:ext uri="{FF2B5EF4-FFF2-40B4-BE49-F238E27FC236}">
                <a16:creationId xmlns:a16="http://schemas.microsoft.com/office/drawing/2014/main" id="{ED15DD5E-8EF3-FE09-9717-2B4F670E0DB2}"/>
              </a:ext>
            </a:extLst>
          </p:cNvPr>
          <p:cNvSpPr>
            <a:spLocks noChangeShapeType="1"/>
          </p:cNvSpPr>
          <p:nvPr/>
        </p:nvSpPr>
        <p:spPr bwMode="auto">
          <a:xfrm>
            <a:off x="6689194" y="1432504"/>
            <a:ext cx="0" cy="25019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4">
            <a:extLst>
              <a:ext uri="{FF2B5EF4-FFF2-40B4-BE49-F238E27FC236}">
                <a16:creationId xmlns:a16="http://schemas.microsoft.com/office/drawing/2014/main" id="{6E00AE0A-8728-4367-6928-08D16205C731}"/>
              </a:ext>
            </a:extLst>
          </p:cNvPr>
          <p:cNvSpPr>
            <a:spLocks noChangeShapeType="1"/>
          </p:cNvSpPr>
          <p:nvPr/>
        </p:nvSpPr>
        <p:spPr bwMode="auto">
          <a:xfrm>
            <a:off x="3884033" y="1432504"/>
            <a:ext cx="35064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5">
            <a:extLst>
              <a:ext uri="{FF2B5EF4-FFF2-40B4-BE49-F238E27FC236}">
                <a16:creationId xmlns:a16="http://schemas.microsoft.com/office/drawing/2014/main" id="{0D621604-4677-5C51-CD50-D764E9C2113D}"/>
              </a:ext>
            </a:extLst>
          </p:cNvPr>
          <p:cNvSpPr>
            <a:spLocks noChangeShapeType="1"/>
          </p:cNvSpPr>
          <p:nvPr/>
        </p:nvSpPr>
        <p:spPr bwMode="auto">
          <a:xfrm>
            <a:off x="3884033" y="1670784"/>
            <a:ext cx="35064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6">
            <a:extLst>
              <a:ext uri="{FF2B5EF4-FFF2-40B4-BE49-F238E27FC236}">
                <a16:creationId xmlns:a16="http://schemas.microsoft.com/office/drawing/2014/main" id="{18CA4AE0-F9B0-5E6D-5249-D66E9BB9CEC6}"/>
              </a:ext>
            </a:extLst>
          </p:cNvPr>
          <p:cNvSpPr>
            <a:spLocks noChangeShapeType="1"/>
          </p:cNvSpPr>
          <p:nvPr/>
        </p:nvSpPr>
        <p:spPr bwMode="auto">
          <a:xfrm>
            <a:off x="3884033" y="2028205"/>
            <a:ext cx="35064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7">
            <a:extLst>
              <a:ext uri="{FF2B5EF4-FFF2-40B4-BE49-F238E27FC236}">
                <a16:creationId xmlns:a16="http://schemas.microsoft.com/office/drawing/2014/main" id="{EAEA030A-1BCF-77EF-4382-E4A36F28A775}"/>
              </a:ext>
            </a:extLst>
          </p:cNvPr>
          <p:cNvSpPr>
            <a:spLocks noChangeShapeType="1"/>
          </p:cNvSpPr>
          <p:nvPr/>
        </p:nvSpPr>
        <p:spPr bwMode="auto">
          <a:xfrm>
            <a:off x="3884033" y="2623907"/>
            <a:ext cx="35064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8">
            <a:extLst>
              <a:ext uri="{FF2B5EF4-FFF2-40B4-BE49-F238E27FC236}">
                <a16:creationId xmlns:a16="http://schemas.microsoft.com/office/drawing/2014/main" id="{05F58882-CCE6-B2AA-606D-B57F7D7C5CC7}"/>
              </a:ext>
            </a:extLst>
          </p:cNvPr>
          <p:cNvSpPr>
            <a:spLocks noChangeShapeType="1"/>
          </p:cNvSpPr>
          <p:nvPr/>
        </p:nvSpPr>
        <p:spPr bwMode="auto">
          <a:xfrm>
            <a:off x="3884033" y="3100469"/>
            <a:ext cx="35064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9">
            <a:extLst>
              <a:ext uri="{FF2B5EF4-FFF2-40B4-BE49-F238E27FC236}">
                <a16:creationId xmlns:a16="http://schemas.microsoft.com/office/drawing/2014/main" id="{DAB6D647-ED7C-262C-72FB-BEEA968726FF}"/>
              </a:ext>
            </a:extLst>
          </p:cNvPr>
          <p:cNvSpPr>
            <a:spLocks noChangeShapeType="1"/>
          </p:cNvSpPr>
          <p:nvPr/>
        </p:nvSpPr>
        <p:spPr bwMode="auto">
          <a:xfrm>
            <a:off x="3884033" y="3457890"/>
            <a:ext cx="35064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20">
            <a:extLst>
              <a:ext uri="{FF2B5EF4-FFF2-40B4-BE49-F238E27FC236}">
                <a16:creationId xmlns:a16="http://schemas.microsoft.com/office/drawing/2014/main" id="{B67130E9-83AE-BE3B-886D-78C4F6D804F9}"/>
              </a:ext>
            </a:extLst>
          </p:cNvPr>
          <p:cNvSpPr>
            <a:spLocks noChangeShapeType="1"/>
          </p:cNvSpPr>
          <p:nvPr/>
        </p:nvSpPr>
        <p:spPr bwMode="auto">
          <a:xfrm>
            <a:off x="3884033" y="3934452"/>
            <a:ext cx="35064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 Box 4">
            <a:extLst>
              <a:ext uri="{FF2B5EF4-FFF2-40B4-BE49-F238E27FC236}">
                <a16:creationId xmlns:a16="http://schemas.microsoft.com/office/drawing/2014/main" id="{AF72A202-5F70-470B-E748-A660730C997C}"/>
              </a:ext>
            </a:extLst>
          </p:cNvPr>
          <p:cNvSpPr txBox="1">
            <a:spLocks noChangeArrowheads="1"/>
          </p:cNvSpPr>
          <p:nvPr/>
        </p:nvSpPr>
        <p:spPr bwMode="auto">
          <a:xfrm>
            <a:off x="3813148" y="1148504"/>
            <a:ext cx="41764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dirty="0"/>
              <a:t>Effectiveness</a:t>
            </a:r>
            <a:r>
              <a:rPr lang="en-US" altLang="en-US" sz="1000" b="1" dirty="0"/>
              <a:t>  X     Feasibility   X   Cost  =    Overall</a:t>
            </a:r>
          </a:p>
        </p:txBody>
      </p:sp>
      <p:sp>
        <p:nvSpPr>
          <p:cNvPr id="18" name="Text Box 25">
            <a:extLst>
              <a:ext uri="{FF2B5EF4-FFF2-40B4-BE49-F238E27FC236}">
                <a16:creationId xmlns:a16="http://schemas.microsoft.com/office/drawing/2014/main" id="{8C96366E-79BA-DC17-DEAB-96C455748BA5}"/>
              </a:ext>
            </a:extLst>
          </p:cNvPr>
          <p:cNvSpPr txBox="1">
            <a:spLocks noChangeArrowheads="1"/>
          </p:cNvSpPr>
          <p:nvPr/>
        </p:nvSpPr>
        <p:spPr bwMode="auto">
          <a:xfrm>
            <a:off x="268449" y="4366535"/>
            <a:ext cx="8607101" cy="223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5425" indent="-225425" algn="l" eaLnBrk="0" hangingPunct="0">
              <a:spcBef>
                <a:spcPct val="20000"/>
              </a:spcBef>
              <a:buChar char="•"/>
              <a:defRPr sz="3200">
                <a:solidFill>
                  <a:schemeClr val="tx1"/>
                </a:solidFill>
                <a:latin typeface="Arial" panose="020B0604020202020204" pitchFamily="34" charset="0"/>
              </a:defRPr>
            </a:lvl1pPr>
            <a:lvl2pPr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t>The Overall scores inform an Action Plan.  </a:t>
            </a:r>
          </a:p>
          <a:p>
            <a:pPr eaLnBrk="1" hangingPunct="1">
              <a:spcBef>
                <a:spcPct val="0"/>
              </a:spcBef>
              <a:buFontTx/>
              <a:buNone/>
            </a:pPr>
            <a:r>
              <a:rPr lang="en-US" altLang="en-US" sz="2000" dirty="0"/>
              <a:t>Points to be considered:</a:t>
            </a:r>
          </a:p>
          <a:p>
            <a:pPr eaLnBrk="1" hangingPunct="1">
              <a:spcBef>
                <a:spcPct val="0"/>
              </a:spcBef>
            </a:pPr>
            <a:r>
              <a:rPr lang="en-US" altLang="en-US" sz="1800" dirty="0"/>
              <a:t>Which root causes are you taking action against?</a:t>
            </a:r>
          </a:p>
          <a:p>
            <a:pPr eaLnBrk="1" hangingPunct="1">
              <a:spcBef>
                <a:spcPct val="0"/>
              </a:spcBef>
            </a:pPr>
            <a:r>
              <a:rPr lang="en-US" altLang="en-US" sz="1800" dirty="0"/>
              <a:t>In what order?</a:t>
            </a:r>
          </a:p>
          <a:p>
            <a:pPr eaLnBrk="1" hangingPunct="1">
              <a:spcBef>
                <a:spcPct val="0"/>
              </a:spcBef>
            </a:pPr>
            <a:r>
              <a:rPr lang="en-US" altLang="en-US" sz="1800" dirty="0"/>
              <a:t>Are you going to do some easy things first?</a:t>
            </a:r>
          </a:p>
          <a:p>
            <a:pPr eaLnBrk="1" hangingPunct="1">
              <a:spcBef>
                <a:spcPct val="0"/>
              </a:spcBef>
            </a:pPr>
            <a:r>
              <a:rPr lang="en-US" altLang="en-US" sz="1800" dirty="0"/>
              <a:t>Are some of the solutions &amp; methods “Just-Do-It’s”?</a:t>
            </a:r>
          </a:p>
          <a:p>
            <a:pPr eaLnBrk="1" hangingPunct="1">
              <a:spcBef>
                <a:spcPct val="0"/>
              </a:spcBef>
            </a:pPr>
            <a:endParaRPr lang="en-US" altLang="en-US" sz="1800" dirty="0"/>
          </a:p>
          <a:p>
            <a:pPr marL="0" indent="0" eaLnBrk="1" hangingPunct="1">
              <a:spcBef>
                <a:spcPct val="0"/>
              </a:spcBef>
              <a:buNone/>
            </a:pPr>
            <a:endParaRPr lang="en-US" altLang="en-US" sz="900" dirty="0"/>
          </a:p>
        </p:txBody>
      </p:sp>
      <p:pic>
        <p:nvPicPr>
          <p:cNvPr id="19" name="Picture 2" descr="Cheap fast good smart road signs words 3d illustration. | CanStock">
            <a:extLst>
              <a:ext uri="{FF2B5EF4-FFF2-40B4-BE49-F238E27FC236}">
                <a16:creationId xmlns:a16="http://schemas.microsoft.com/office/drawing/2014/main" id="{9D23C3C7-ED63-B0C1-59B5-FDF9CD5E02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4515"/>
          <a:stretch/>
        </p:blipFill>
        <p:spPr bwMode="auto">
          <a:xfrm>
            <a:off x="6639582" y="3983932"/>
            <a:ext cx="2450831" cy="1431967"/>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9">
            <a:extLst>
              <a:ext uri="{FF2B5EF4-FFF2-40B4-BE49-F238E27FC236}">
                <a16:creationId xmlns:a16="http://schemas.microsoft.com/office/drawing/2014/main" id="{761940AF-E5BA-A55A-2980-12ECD76868FF}"/>
              </a:ext>
            </a:extLst>
          </p:cNvPr>
          <p:cNvSpPr>
            <a:spLocks noGrp="1"/>
          </p:cNvSpPr>
          <p:nvPr>
            <p:ph type="title"/>
          </p:nvPr>
        </p:nvSpPr>
        <p:spPr>
          <a:xfrm>
            <a:off x="340077" y="140682"/>
            <a:ext cx="7576014" cy="635796"/>
          </a:xfrm>
        </p:spPr>
        <p:txBody>
          <a:bodyPr/>
          <a:lstStyle/>
          <a:p>
            <a:r>
              <a:rPr lang="en-US" dirty="0"/>
              <a:t>D5: Choose practical methods (the Delphi Rating)</a:t>
            </a:r>
          </a:p>
        </p:txBody>
      </p:sp>
      <p:sp>
        <p:nvSpPr>
          <p:cNvPr id="22" name="Rectangle 8">
            <a:extLst>
              <a:ext uri="{FF2B5EF4-FFF2-40B4-BE49-F238E27FC236}">
                <a16:creationId xmlns:a16="http://schemas.microsoft.com/office/drawing/2014/main" id="{4DA23A5E-072C-DD6A-9D93-696E3846D467}"/>
              </a:ext>
            </a:extLst>
          </p:cNvPr>
          <p:cNvSpPr/>
          <p:nvPr/>
        </p:nvSpPr>
        <p:spPr>
          <a:xfrm>
            <a:off x="85047" y="6435094"/>
            <a:ext cx="8614890" cy="2822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269A"/>
          </a:solidFill>
          <a:ln>
            <a:noFill/>
            <a:prstDash val="solid"/>
          </a:ln>
        </p:spPr>
        <p:txBody>
          <a:bodyPr vert="horz" wrap="square" lIns="67500" tIns="35100" rIns="67500" bIns="35100" anchor="t" anchorCtr="0" compatLnSpc="0">
            <a:spAutoFit/>
          </a:bodyPr>
          <a:lstStyle/>
          <a:p>
            <a:pPr algn="ct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350" b="1" i="1" dirty="0">
                <a:solidFill>
                  <a:schemeClr val="bg1"/>
                </a:solidFill>
                <a:latin typeface="Calibri" pitchFamily="18"/>
                <a:ea typeface="Microsoft YaHei" pitchFamily="2"/>
                <a:cs typeface="Geneva" pitchFamily="2"/>
              </a:rPr>
              <a:t>You are not bound by the overall scores—use them to get Team Consensus.</a:t>
            </a:r>
          </a:p>
        </p:txBody>
      </p:sp>
      <p:pic>
        <p:nvPicPr>
          <p:cNvPr id="27" name="Audio 26">
            <a:hlinkClick r:id="" action="ppaction://media"/>
            <a:extLst>
              <a:ext uri="{FF2B5EF4-FFF2-40B4-BE49-F238E27FC236}">
                <a16:creationId xmlns:a16="http://schemas.microsoft.com/office/drawing/2014/main" id="{F089554D-7B45-B6FB-C236-9E94493F8C0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6737109" y="4797473"/>
            <a:ext cx="2057400" cy="2057400"/>
          </a:xfrm>
          <a:prstGeom prst="ellipse">
            <a:avLst/>
          </a:prstGeom>
        </p:spPr>
      </p:pic>
    </p:spTree>
    <p:extLst>
      <p:ext uri="{BB962C8B-B14F-4D97-AF65-F5344CB8AC3E}">
        <p14:creationId xmlns:p14="http://schemas.microsoft.com/office/powerpoint/2010/main" val="3608412976"/>
      </p:ext>
    </p:extLst>
  </p:cSld>
  <p:clrMapOvr>
    <a:masterClrMapping/>
  </p:clrMapOvr>
  <mc:AlternateContent xmlns:mc="http://schemas.openxmlformats.org/markup-compatibility/2006" xmlns:p14="http://schemas.microsoft.com/office/powerpoint/2010/main">
    <mc:Choice Requires="p14">
      <p:transition spd="slow" p14:dur="2000" advTm="63096"/>
    </mc:Choice>
    <mc:Fallback xmlns="">
      <p:transition spd="slow" advTm="63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king models Royalty Free Vector Image - VectorStock">
            <a:extLst>
              <a:ext uri="{FF2B5EF4-FFF2-40B4-BE49-F238E27FC236}">
                <a16:creationId xmlns:a16="http://schemas.microsoft.com/office/drawing/2014/main" id="{1FE620C1-D890-44C0-98FA-9E61E872DE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81"/>
          <a:stretch/>
        </p:blipFill>
        <p:spPr bwMode="auto">
          <a:xfrm>
            <a:off x="3827937" y="4680160"/>
            <a:ext cx="1842585" cy="18325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Delphi Ratings:  how to roll your own</a:t>
            </a:r>
            <a:br>
              <a:rPr lang="en-US" dirty="0"/>
            </a:br>
            <a:r>
              <a:rPr lang="en-US" i="1" dirty="0"/>
              <a:t>making opinions look quantitative</a:t>
            </a:r>
            <a:endParaRPr lang="en-US" dirty="0"/>
          </a:p>
        </p:txBody>
      </p:sp>
      <p:sp>
        <p:nvSpPr>
          <p:cNvPr id="3" name="Slide Number Placeholder 2"/>
          <p:cNvSpPr>
            <a:spLocks noGrp="1"/>
          </p:cNvSpPr>
          <p:nvPr>
            <p:ph type="sldNum" sz="quarter" idx="15"/>
          </p:nvPr>
        </p:nvSpPr>
        <p:spPr/>
        <p:txBody>
          <a:bodyPr/>
          <a:lstStyle/>
          <a:p>
            <a:fld id="{32A2F39E-E4DB-494E-AB40-38356C65078C}" type="slidenum">
              <a:rPr lang="en-US" smtClean="0"/>
              <a:pPr/>
              <a:t>31</a:t>
            </a:fld>
            <a:endParaRPr lang="en-US" dirty="0"/>
          </a:p>
        </p:txBody>
      </p:sp>
      <p:sp>
        <p:nvSpPr>
          <p:cNvPr id="16" name="Content Placeholder 15">
            <a:extLst>
              <a:ext uri="{FF2B5EF4-FFF2-40B4-BE49-F238E27FC236}">
                <a16:creationId xmlns:a16="http://schemas.microsoft.com/office/drawing/2014/main" id="{61A85799-01F5-4BD9-ADA4-E481216D2F4B}"/>
              </a:ext>
            </a:extLst>
          </p:cNvPr>
          <p:cNvSpPr>
            <a:spLocks noGrp="1"/>
          </p:cNvSpPr>
          <p:nvPr>
            <p:ph sz="quarter" idx="16"/>
          </p:nvPr>
        </p:nvSpPr>
        <p:spPr>
          <a:xfrm>
            <a:off x="5307088" y="1076835"/>
            <a:ext cx="3635826" cy="5640484"/>
          </a:xfrm>
        </p:spPr>
        <p:txBody>
          <a:bodyPr>
            <a:normAutofit fontScale="92500" lnSpcReduction="20000"/>
          </a:bodyPr>
          <a:lstStyle/>
          <a:p>
            <a:pPr marL="0" indent="0">
              <a:buNone/>
            </a:pPr>
            <a:r>
              <a:rPr lang="en-US" sz="1600" dirty="0">
                <a:solidFill>
                  <a:schemeClr val="tx2"/>
                </a:solidFill>
              </a:rPr>
              <a:t>Steps to create your own:</a:t>
            </a:r>
            <a:br>
              <a:rPr lang="en-US" sz="1600" dirty="0">
                <a:solidFill>
                  <a:schemeClr val="tx2"/>
                </a:solidFill>
              </a:rPr>
            </a:br>
            <a:endParaRPr lang="en-US" sz="1600" dirty="0">
              <a:solidFill>
                <a:schemeClr val="tx2"/>
              </a:solidFill>
            </a:endParaRPr>
          </a:p>
          <a:p>
            <a:pPr marL="0" indent="0">
              <a:buNone/>
            </a:pPr>
            <a:r>
              <a:rPr lang="en-US" sz="1600" dirty="0">
                <a:solidFill>
                  <a:schemeClr val="tx2"/>
                </a:solidFill>
              </a:rPr>
              <a:t>Select the attributes you want to measure</a:t>
            </a:r>
          </a:p>
          <a:p>
            <a:pPr marL="285787" indent="-285750"/>
            <a:r>
              <a:rPr lang="en-US" sz="1600" dirty="0">
                <a:solidFill>
                  <a:schemeClr val="tx2"/>
                </a:solidFill>
              </a:rPr>
              <a:t>For CAPA’s, you might use:  Likelihood of success, Cheapness of solution, Speed (note that 10 must be “best” and not highest)</a:t>
            </a:r>
          </a:p>
          <a:p>
            <a:pPr marL="285787" indent="-285750"/>
            <a:r>
              <a:rPr lang="en-US" sz="1600" dirty="0">
                <a:solidFill>
                  <a:schemeClr val="tx2"/>
                </a:solidFill>
              </a:rPr>
              <a:t>Three is not a magic number—you could add “no customer approval required” or “less scrap” or “no customer notice required” etc.)</a:t>
            </a:r>
            <a:br>
              <a:rPr lang="en-US" sz="1600" dirty="0">
                <a:solidFill>
                  <a:schemeClr val="tx2"/>
                </a:solidFill>
              </a:rPr>
            </a:br>
            <a:endParaRPr lang="en-US" sz="1600" dirty="0">
              <a:solidFill>
                <a:schemeClr val="tx2"/>
              </a:solidFill>
            </a:endParaRPr>
          </a:p>
          <a:p>
            <a:pPr marL="285787" indent="-285750"/>
            <a:r>
              <a:rPr lang="en-US" sz="1600" i="1" dirty="0">
                <a:solidFill>
                  <a:schemeClr val="tx2"/>
                </a:solidFill>
              </a:rPr>
              <a:t>(Note that FMEA’s use 3 scores: Severity, Occurrence &amp; Detectability)</a:t>
            </a:r>
          </a:p>
          <a:p>
            <a:pPr marL="285787" indent="-285750"/>
            <a:endParaRPr lang="en-US" sz="1600" dirty="0">
              <a:solidFill>
                <a:schemeClr val="tx2"/>
              </a:solidFill>
            </a:endParaRPr>
          </a:p>
          <a:p>
            <a:pPr marL="285787" indent="-285750"/>
            <a:r>
              <a:rPr lang="en-US" sz="1600" dirty="0">
                <a:solidFill>
                  <a:schemeClr val="tx2"/>
                </a:solidFill>
              </a:rPr>
              <a:t>Some people like to use a “1-3-9” scale versus 1-10 (then you only have to pick from: a little, medium or a lot)</a:t>
            </a:r>
            <a:br>
              <a:rPr lang="en-US" sz="1600" dirty="0">
                <a:solidFill>
                  <a:schemeClr val="tx2"/>
                </a:solidFill>
              </a:rPr>
            </a:br>
            <a:endParaRPr lang="en-US" sz="1600" dirty="0">
              <a:solidFill>
                <a:schemeClr val="tx2"/>
              </a:solidFill>
            </a:endParaRPr>
          </a:p>
          <a:p>
            <a:pPr marL="285787" indent="-285750"/>
            <a:r>
              <a:rPr lang="en-US" sz="1600" dirty="0"/>
              <a:t>You can also choose to have different components have different max scores </a:t>
            </a:r>
            <a:br>
              <a:rPr lang="en-US" sz="1600" dirty="0"/>
            </a:br>
            <a:endParaRPr lang="en-US" sz="1600" dirty="0"/>
          </a:p>
          <a:p>
            <a:pPr marL="285787" indent="-285750"/>
            <a:r>
              <a:rPr lang="en-US" sz="1600" dirty="0">
                <a:solidFill>
                  <a:schemeClr val="tx2"/>
                </a:solidFill>
              </a:rPr>
              <a:t>Be creative (</a:t>
            </a:r>
            <a:r>
              <a:rPr lang="en-US" sz="1600" dirty="0"/>
              <a:t>use the tool to generate insight &amp; consensus.</a:t>
            </a:r>
          </a:p>
          <a:p>
            <a:pPr marL="285787" indent="-285750"/>
            <a:br>
              <a:rPr lang="en-US" sz="1600" dirty="0">
                <a:solidFill>
                  <a:schemeClr val="tx2"/>
                </a:solidFill>
              </a:rPr>
            </a:br>
            <a:endParaRPr lang="en-US" sz="1600" dirty="0">
              <a:solidFill>
                <a:schemeClr val="tx2"/>
              </a:solidFill>
            </a:endParaRPr>
          </a:p>
          <a:p>
            <a:endParaRPr lang="en-US" sz="2000" dirty="0"/>
          </a:p>
        </p:txBody>
      </p:sp>
      <p:sp>
        <p:nvSpPr>
          <p:cNvPr id="17" name="Content Placeholder 16">
            <a:extLst>
              <a:ext uri="{FF2B5EF4-FFF2-40B4-BE49-F238E27FC236}">
                <a16:creationId xmlns:a16="http://schemas.microsoft.com/office/drawing/2014/main" id="{E6DF0D2B-0977-4807-A1F9-D0ADFE20E7C8}"/>
              </a:ext>
            </a:extLst>
          </p:cNvPr>
          <p:cNvSpPr>
            <a:spLocks noGrp="1"/>
          </p:cNvSpPr>
          <p:nvPr>
            <p:ph sz="quarter" idx="17"/>
          </p:nvPr>
        </p:nvSpPr>
        <p:spPr>
          <a:xfrm>
            <a:off x="201086" y="1261151"/>
            <a:ext cx="4129088" cy="3942662"/>
          </a:xfrm>
        </p:spPr>
        <p:txBody>
          <a:bodyPr>
            <a:normAutofit lnSpcReduction="10000"/>
          </a:bodyPr>
          <a:lstStyle/>
          <a:p>
            <a:pPr marL="411470" lvl="1" indent="0">
              <a:buNone/>
            </a:pPr>
            <a:r>
              <a:rPr lang="en-US" dirty="0"/>
              <a:t>Using this in a Team environment</a:t>
            </a:r>
            <a:endParaRPr lang="en-US" sz="1800" dirty="0">
              <a:solidFill>
                <a:schemeClr val="tx2"/>
              </a:solidFill>
            </a:endParaRPr>
          </a:p>
          <a:p>
            <a:pPr marL="697220" lvl="1" indent="-285750">
              <a:buFont typeface="Arial" panose="020B0604020202020204" pitchFamily="34" charset="0"/>
              <a:buChar char="•"/>
            </a:pPr>
            <a:r>
              <a:rPr lang="en-US" sz="1800" dirty="0">
                <a:solidFill>
                  <a:schemeClr val="tx2"/>
                </a:solidFill>
              </a:rPr>
              <a:t>Always do the ranking &amp; then check for consensus </a:t>
            </a:r>
          </a:p>
          <a:p>
            <a:pPr marL="1040120" lvl="2" indent="-285750"/>
            <a:r>
              <a:rPr lang="en-US" dirty="0">
                <a:solidFill>
                  <a:schemeClr val="tx2"/>
                </a:solidFill>
              </a:rPr>
              <a:t>We only need to agree on actions not every single value in the table</a:t>
            </a:r>
          </a:p>
          <a:p>
            <a:pPr marL="1040120" lvl="2" indent="-285750"/>
            <a:r>
              <a:rPr lang="en-US" dirty="0">
                <a:solidFill>
                  <a:schemeClr val="tx2"/>
                </a:solidFill>
              </a:rPr>
              <a:t>Don’t hesitate to add the groups thoughts to the results of the ranking to get an action plan</a:t>
            </a:r>
          </a:p>
          <a:p>
            <a:pPr marL="1040120" lvl="2" indent="-285750"/>
            <a:r>
              <a:rPr lang="en-US" dirty="0">
                <a:solidFill>
                  <a:schemeClr val="tx2"/>
                </a:solidFill>
              </a:rPr>
              <a:t>But, don’t just do what somebody told you to (as an action plan).</a:t>
            </a:r>
          </a:p>
          <a:p>
            <a:pPr marL="697220" lvl="1" indent="-285750"/>
            <a:r>
              <a:rPr lang="en-US" sz="1800" dirty="0">
                <a:solidFill>
                  <a:schemeClr val="tx2"/>
                </a:solidFill>
              </a:rPr>
              <a:t>If the Team doesn’t agree about a particular value, do the ranking both ways and see if your decision changes.</a:t>
            </a:r>
          </a:p>
          <a:p>
            <a:pPr marL="697220" lvl="1" indent="-285750"/>
            <a:endParaRPr lang="en-US" dirty="0">
              <a:solidFill>
                <a:schemeClr val="tx2"/>
              </a:solidFill>
            </a:endParaRPr>
          </a:p>
          <a:p>
            <a:endParaRPr lang="en-US" dirty="0"/>
          </a:p>
        </p:txBody>
      </p:sp>
      <p:pic>
        <p:nvPicPr>
          <p:cNvPr id="7" name="Audio 6">
            <a:hlinkClick r:id="" action="ppaction://media"/>
            <a:extLst>
              <a:ext uri="{FF2B5EF4-FFF2-40B4-BE49-F238E27FC236}">
                <a16:creationId xmlns:a16="http://schemas.microsoft.com/office/drawing/2014/main" id="{9A872686-562D-AC1C-0BAD-6D6688FA178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462486" y="4678720"/>
            <a:ext cx="2057400" cy="2057400"/>
          </a:xfrm>
          <a:prstGeom prst="ellipse">
            <a:avLst/>
          </a:prstGeom>
        </p:spPr>
      </p:pic>
    </p:spTree>
    <p:extLst>
      <p:ext uri="{BB962C8B-B14F-4D97-AF65-F5344CB8AC3E}">
        <p14:creationId xmlns:p14="http://schemas.microsoft.com/office/powerpoint/2010/main" val="2250970460"/>
      </p:ext>
    </p:extLst>
  </p:cSld>
  <p:clrMapOvr>
    <a:masterClrMapping/>
  </p:clrMapOvr>
  <mc:AlternateContent xmlns:mc="http://schemas.openxmlformats.org/markup-compatibility/2006" xmlns:p14="http://schemas.microsoft.com/office/powerpoint/2010/main">
    <mc:Choice Requires="p14">
      <p:transition spd="med" p14:dur="700" advTm="76655">
        <p:fade/>
      </p:transition>
    </mc:Choice>
    <mc:Fallback xmlns="">
      <p:transition spd="med" advTm="766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06DDF1FD-58F6-4B36-8DB2-35C63A23A50F}"/>
              </a:ext>
            </a:extLst>
          </p:cNvPr>
          <p:cNvSpPr/>
          <p:nvPr/>
        </p:nvSpPr>
        <p:spPr>
          <a:xfrm>
            <a:off x="118440" y="1053296"/>
            <a:ext cx="9025560" cy="50648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3750" rIns="67500" bIns="33750" anchor="t" anchorCtr="0" compatLnSpc="0">
            <a:spAutoFit/>
          </a:bodyPr>
          <a:lstStyle/>
          <a:p>
            <a:r>
              <a:rPr lang="en-US" sz="1400" dirty="0">
                <a:solidFill>
                  <a:srgbClr val="000000"/>
                </a:solidFill>
                <a:latin typeface="Calibri" pitchFamily="18"/>
                <a:ea typeface="Microsoft YaHei" pitchFamily="2"/>
                <a:cs typeface="Arial" pitchFamily="2"/>
              </a:rPr>
              <a:t>The Solution Selection Matrix is both a map and an excellent  summary tool.  It shows your progress from the PROBLEM </a:t>
            </a:r>
            <a:br>
              <a:rPr lang="en-US" sz="1400" dirty="0">
                <a:solidFill>
                  <a:srgbClr val="000000"/>
                </a:solidFill>
                <a:latin typeface="Calibri" pitchFamily="18"/>
                <a:ea typeface="Microsoft YaHei" pitchFamily="2"/>
                <a:cs typeface="Arial" pitchFamily="2"/>
              </a:rPr>
            </a:br>
            <a:r>
              <a:rPr lang="en-US" sz="1400" dirty="0">
                <a:solidFill>
                  <a:srgbClr val="000000"/>
                </a:solidFill>
                <a:latin typeface="Calibri" pitchFamily="18"/>
                <a:ea typeface="Microsoft YaHei" pitchFamily="2"/>
                <a:cs typeface="Arial" pitchFamily="2"/>
              </a:rPr>
              <a:t>to ROOT CAUSE(S) and countermeasures and can even include Status.  A kind of BLUF with detail?</a:t>
            </a:r>
          </a:p>
        </p:txBody>
      </p:sp>
      <p:sp>
        <p:nvSpPr>
          <p:cNvPr id="9" name="TextBox 4">
            <a:extLst>
              <a:ext uri="{FF2B5EF4-FFF2-40B4-BE49-F238E27FC236}">
                <a16:creationId xmlns:a16="http://schemas.microsoft.com/office/drawing/2014/main" id="{F10E4E02-B1D7-4480-8629-A1EE0BE16B54}"/>
              </a:ext>
            </a:extLst>
          </p:cNvPr>
          <p:cNvSpPr/>
          <p:nvPr/>
        </p:nvSpPr>
        <p:spPr>
          <a:xfrm>
            <a:off x="0" y="6377201"/>
            <a:ext cx="9060110" cy="7256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67500" tIns="33750" rIns="67500" bIns="33750" anchor="t" anchorCtr="0" compatLnSpc="0">
            <a:spAutoFit/>
          </a:bodyPr>
          <a:lstStyle/>
          <a:p>
            <a:pPr algn="ctr"/>
            <a:r>
              <a:rPr lang="en-US" sz="2100" dirty="0">
                <a:solidFill>
                  <a:schemeClr val="bg1"/>
                </a:solidFill>
                <a:latin typeface="Calibri" pitchFamily="18"/>
                <a:ea typeface="Microsoft YaHei" pitchFamily="2"/>
                <a:cs typeface="Arial" pitchFamily="2"/>
              </a:rPr>
              <a:t>Tie your work together to show its logic—stakeholders &amp; funders appreciate it. </a:t>
            </a:r>
            <a:br>
              <a:rPr lang="en-US" sz="2100" dirty="0">
                <a:solidFill>
                  <a:schemeClr val="bg1"/>
                </a:solidFill>
                <a:latin typeface="Calibri" pitchFamily="18"/>
                <a:ea typeface="Microsoft YaHei" pitchFamily="2"/>
                <a:cs typeface="Arial" pitchFamily="2"/>
              </a:rPr>
            </a:br>
            <a:r>
              <a:rPr lang="en-US" sz="2100" dirty="0">
                <a:solidFill>
                  <a:schemeClr val="bg1"/>
                </a:solidFill>
                <a:latin typeface="Calibri" pitchFamily="18"/>
                <a:ea typeface="Microsoft YaHei" pitchFamily="2"/>
                <a:cs typeface="Arial" pitchFamily="2"/>
              </a:rPr>
              <a:t>show things you considered to build confidence.</a:t>
            </a:r>
          </a:p>
        </p:txBody>
      </p:sp>
      <p:pic>
        <p:nvPicPr>
          <p:cNvPr id="13" name="Picture 12">
            <a:extLst>
              <a:ext uri="{FF2B5EF4-FFF2-40B4-BE49-F238E27FC236}">
                <a16:creationId xmlns:a16="http://schemas.microsoft.com/office/drawing/2014/main" id="{5C2F5C93-244D-4E46-A776-BAD31B1423B6}"/>
              </a:ext>
            </a:extLst>
          </p:cNvPr>
          <p:cNvPicPr>
            <a:picLocks noChangeAspect="1"/>
          </p:cNvPicPr>
          <p:nvPr/>
        </p:nvPicPr>
        <p:blipFill rotWithShape="1">
          <a:blip r:embed="rId5"/>
          <a:srcRect l="7615" t="25291" r="64954" b="11101"/>
          <a:stretch/>
        </p:blipFill>
        <p:spPr>
          <a:xfrm>
            <a:off x="0" y="1571571"/>
            <a:ext cx="8800053" cy="4785430"/>
          </a:xfrm>
          <a:prstGeom prst="rect">
            <a:avLst/>
          </a:prstGeom>
        </p:spPr>
      </p:pic>
      <p:pic>
        <p:nvPicPr>
          <p:cNvPr id="12290" name="Picture 2" descr="Free Lasso Rope Cliparts, Download Free Lasso Rope Cliparts png images,  Free ClipArts on Clipart Library">
            <a:extLst>
              <a:ext uri="{FF2B5EF4-FFF2-40B4-BE49-F238E27FC236}">
                <a16:creationId xmlns:a16="http://schemas.microsoft.com/office/drawing/2014/main" id="{8694318C-1DD5-49BF-87E6-F620237B06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79468">
            <a:off x="5192485" y="3208218"/>
            <a:ext cx="1673385" cy="9416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DA145EE-C6B6-4316-9305-A4D4F2B46C27}"/>
              </a:ext>
            </a:extLst>
          </p:cNvPr>
          <p:cNvSpPr txBox="1"/>
          <p:nvPr/>
        </p:nvSpPr>
        <p:spPr>
          <a:xfrm rot="19401544">
            <a:off x="5433906" y="3326849"/>
            <a:ext cx="1353157" cy="584775"/>
          </a:xfrm>
          <a:prstGeom prst="rect">
            <a:avLst/>
          </a:prstGeom>
          <a:noFill/>
        </p:spPr>
        <p:txBody>
          <a:bodyPr wrap="square">
            <a:spAutoFit/>
          </a:bodyPr>
          <a:lstStyle/>
          <a:p>
            <a:pPr>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r>
              <a:rPr lang="en-US" sz="1600" i="1" dirty="0">
                <a:solidFill>
                  <a:srgbClr val="000000"/>
                </a:solidFill>
                <a:latin typeface="Arial" pitchFamily="34"/>
                <a:ea typeface="Microsoft YaHei" pitchFamily="1"/>
                <a:cs typeface="Arial" pitchFamily="2"/>
              </a:rPr>
              <a:t>Tying things </a:t>
            </a:r>
          </a:p>
          <a:p>
            <a:pPr>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r>
              <a:rPr lang="en-US" sz="1600" i="1" dirty="0">
                <a:solidFill>
                  <a:srgbClr val="000000"/>
                </a:solidFill>
                <a:latin typeface="Arial" pitchFamily="34"/>
                <a:ea typeface="Microsoft YaHei" pitchFamily="1"/>
                <a:cs typeface="Arial" pitchFamily="2"/>
              </a:rPr>
              <a:t>together…</a:t>
            </a:r>
          </a:p>
        </p:txBody>
      </p:sp>
      <p:sp>
        <p:nvSpPr>
          <p:cNvPr id="3" name="Title 2">
            <a:extLst>
              <a:ext uri="{FF2B5EF4-FFF2-40B4-BE49-F238E27FC236}">
                <a16:creationId xmlns:a16="http://schemas.microsoft.com/office/drawing/2014/main" id="{41E94EC1-FFCC-E57E-EFC7-0BF48E9A6CDB}"/>
              </a:ext>
            </a:extLst>
          </p:cNvPr>
          <p:cNvSpPr>
            <a:spLocks noGrp="1"/>
          </p:cNvSpPr>
          <p:nvPr>
            <p:ph type="title"/>
          </p:nvPr>
        </p:nvSpPr>
        <p:spPr>
          <a:xfrm>
            <a:off x="275194" y="295205"/>
            <a:ext cx="10788700" cy="921715"/>
          </a:xfrm>
        </p:spPr>
        <p:txBody>
          <a:bodyPr>
            <a:normAutofit fontScale="90000"/>
          </a:bodyPr>
          <a:lstStyle/>
          <a:p>
            <a:pPr>
              <a:tabLst>
                <a:tab pos="0" algn="l"/>
                <a:tab pos="685800" algn="l"/>
                <a:tab pos="1371600" algn="l"/>
                <a:tab pos="2057399" algn="l"/>
                <a:tab pos="2743200" algn="l"/>
                <a:tab pos="3429000" algn="l"/>
                <a:tab pos="4114799" algn="l"/>
                <a:tab pos="4800599" algn="l"/>
                <a:tab pos="5486400" algn="l"/>
                <a:tab pos="6172200" algn="l"/>
                <a:tab pos="6858000" algn="l"/>
                <a:tab pos="7543800" algn="l"/>
              </a:tabLst>
            </a:pPr>
            <a:r>
              <a:rPr lang="en-US" sz="2400" b="1" dirty="0">
                <a:latin typeface="Arial" pitchFamily="34"/>
                <a:ea typeface="Microsoft YaHei" pitchFamily="1"/>
                <a:cs typeface="Arial" pitchFamily="2"/>
              </a:rPr>
              <a:t>D5:</a:t>
            </a:r>
            <a:r>
              <a:rPr lang="en-US" dirty="0">
                <a:latin typeface="Arial" pitchFamily="34"/>
                <a:ea typeface="Microsoft YaHei" pitchFamily="1"/>
                <a:cs typeface="Arial" pitchFamily="2"/>
              </a:rPr>
              <a:t> Bring your readers with you</a:t>
            </a:r>
            <a:r>
              <a:rPr lang="en-US" sz="2400" b="1" dirty="0">
                <a:latin typeface="Arial" pitchFamily="34"/>
                <a:ea typeface="Microsoft YaHei" pitchFamily="1"/>
                <a:cs typeface="Arial" pitchFamily="2"/>
              </a:rPr>
              <a:t>:</a:t>
            </a:r>
            <a:br>
              <a:rPr lang="en-US" sz="2400" b="1" dirty="0">
                <a:latin typeface="Arial" pitchFamily="34"/>
                <a:ea typeface="Microsoft YaHei" pitchFamily="1"/>
                <a:cs typeface="Arial" pitchFamily="2"/>
              </a:rPr>
            </a:br>
            <a:r>
              <a:rPr lang="en-US" sz="2400" b="1" dirty="0">
                <a:latin typeface="Arial" pitchFamily="34"/>
                <a:ea typeface="Microsoft YaHei" pitchFamily="1"/>
                <a:cs typeface="Arial" pitchFamily="2"/>
              </a:rPr>
              <a:t>The Solutions Selection Matrix</a:t>
            </a:r>
            <a:br>
              <a:rPr lang="en-US" sz="2400" b="1" dirty="0">
                <a:solidFill>
                  <a:srgbClr val="000000"/>
                </a:solidFill>
                <a:latin typeface="Arial" pitchFamily="34"/>
                <a:ea typeface="Microsoft YaHei" pitchFamily="1"/>
                <a:cs typeface="Arial" pitchFamily="2"/>
              </a:rPr>
            </a:br>
            <a:endParaRPr lang="en-US" dirty="0"/>
          </a:p>
        </p:txBody>
      </p:sp>
      <p:pic>
        <p:nvPicPr>
          <p:cNvPr id="6" name="Audio 5">
            <a:hlinkClick r:id="" action="ppaction://media"/>
            <a:extLst>
              <a:ext uri="{FF2B5EF4-FFF2-40B4-BE49-F238E27FC236}">
                <a16:creationId xmlns:a16="http://schemas.microsoft.com/office/drawing/2014/main" id="{2F1BE24C-69BE-2DA4-D00D-0B93FB8CCFC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1365"/>
    </mc:Choice>
    <mc:Fallback xmlns="">
      <p:transition spd="slow" advTm="5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7715-E7A4-42BF-B51D-919E11424BF4}"/>
              </a:ext>
            </a:extLst>
          </p:cNvPr>
          <p:cNvSpPr>
            <a:spLocks noGrp="1"/>
          </p:cNvSpPr>
          <p:nvPr>
            <p:ph type="title"/>
          </p:nvPr>
        </p:nvSpPr>
        <p:spPr>
          <a:xfrm>
            <a:off x="461997" y="140681"/>
            <a:ext cx="7279933" cy="921715"/>
          </a:xfrm>
        </p:spPr>
        <p:txBody>
          <a:bodyPr vert="horz" lIns="91440" tIns="45720" rIns="91440" bIns="45720" rtlCol="0" anchor="b">
            <a:normAutofit/>
          </a:bodyPr>
          <a:lstStyle/>
          <a:p>
            <a:pPr defTabSz="914400"/>
            <a:r>
              <a:rPr lang="en-US" sz="4700" kern="1200" dirty="0">
                <a:solidFill>
                  <a:schemeClr val="tx1"/>
                </a:solidFill>
                <a:latin typeface="+mj-lt"/>
                <a:ea typeface="+mj-ea"/>
                <a:cs typeface="+mj-cs"/>
              </a:rPr>
              <a:t>D6: Evaluate Results  </a:t>
            </a:r>
          </a:p>
        </p:txBody>
      </p:sp>
      <p:sp>
        <p:nvSpPr>
          <p:cNvPr id="3" name="Content Placeholder 2">
            <a:extLst>
              <a:ext uri="{FF2B5EF4-FFF2-40B4-BE49-F238E27FC236}">
                <a16:creationId xmlns:a16="http://schemas.microsoft.com/office/drawing/2014/main" id="{BC9F5074-DCB5-4E9A-968B-4A06864A69CB}"/>
              </a:ext>
            </a:extLst>
          </p:cNvPr>
          <p:cNvSpPr>
            <a:spLocks noGrp="1"/>
          </p:cNvSpPr>
          <p:nvPr>
            <p:ph sz="quarter" idx="4294967295"/>
          </p:nvPr>
        </p:nvSpPr>
        <p:spPr>
          <a:xfrm>
            <a:off x="3413125" y="1289050"/>
            <a:ext cx="5730875" cy="5568950"/>
          </a:xfrm>
          <a:prstGeom prst="rect">
            <a:avLst/>
          </a:prstGeom>
        </p:spPr>
        <p:txBody>
          <a:bodyPr vert="horz" lIns="91440" tIns="45720" rIns="91440" bIns="45720" rtlCol="0">
            <a:normAutofit/>
          </a:bodyPr>
          <a:lstStyle/>
          <a:p>
            <a:pPr marL="59262" indent="0" defTabSz="914400">
              <a:lnSpc>
                <a:spcPct val="90000"/>
              </a:lnSpc>
              <a:buNone/>
            </a:pPr>
            <a:r>
              <a:rPr lang="en-US" sz="1600" dirty="0">
                <a:solidFill>
                  <a:schemeClr val="tx1"/>
                </a:solidFill>
              </a:rPr>
              <a:t>What is there to evaluate?</a:t>
            </a:r>
          </a:p>
          <a:p>
            <a:pPr marL="596887" lvl="1" indent="-228600" defTabSz="914400">
              <a:lnSpc>
                <a:spcPct val="90000"/>
              </a:lnSpc>
              <a:buFont typeface="Arial" panose="020B0604020202020204" pitchFamily="34" charset="0"/>
              <a:buChar char="•"/>
            </a:pPr>
            <a:r>
              <a:rPr lang="en-US" sz="1600" u="sng" dirty="0">
                <a:solidFill>
                  <a:schemeClr val="tx1"/>
                </a:solidFill>
              </a:rPr>
              <a:t>The Countermeasures themselves</a:t>
            </a:r>
            <a:r>
              <a:rPr lang="en-US" sz="1600" dirty="0">
                <a:solidFill>
                  <a:schemeClr val="tx1"/>
                </a:solidFill>
              </a:rPr>
              <a:t>:</a:t>
            </a:r>
          </a:p>
          <a:p>
            <a:pPr marL="736584" lvl="2" indent="-228600" defTabSz="914400">
              <a:lnSpc>
                <a:spcPct val="90000"/>
              </a:lnSpc>
            </a:pPr>
            <a:r>
              <a:rPr lang="en-US" sz="1600" dirty="0">
                <a:solidFill>
                  <a:schemeClr val="tx1"/>
                </a:solidFill>
              </a:rPr>
              <a:t>Were we countermeasures successful?  How do you know?</a:t>
            </a:r>
          </a:p>
          <a:p>
            <a:pPr marL="736584" lvl="2" indent="-228600" defTabSz="914400">
              <a:lnSpc>
                <a:spcPct val="90000"/>
              </a:lnSpc>
            </a:pPr>
            <a:r>
              <a:rPr lang="en-US" sz="1600" dirty="0">
                <a:solidFill>
                  <a:schemeClr val="tx1"/>
                </a:solidFill>
              </a:rPr>
              <a:t>Were any further improvements called for?  </a:t>
            </a:r>
          </a:p>
          <a:p>
            <a:pPr marL="736584" lvl="2" indent="-228600" defTabSz="914400">
              <a:lnSpc>
                <a:spcPct val="90000"/>
              </a:lnSpc>
            </a:pPr>
            <a:r>
              <a:rPr lang="en-US" sz="1600" dirty="0">
                <a:solidFill>
                  <a:schemeClr val="tx1"/>
                </a:solidFill>
              </a:rPr>
              <a:t>Did they get made?</a:t>
            </a:r>
            <a:br>
              <a:rPr lang="en-US" sz="1600" dirty="0">
                <a:solidFill>
                  <a:schemeClr val="tx1"/>
                </a:solidFill>
              </a:rPr>
            </a:br>
            <a:br>
              <a:rPr lang="en-US" sz="1600" dirty="0">
                <a:solidFill>
                  <a:schemeClr val="tx1"/>
                </a:solidFill>
              </a:rPr>
            </a:br>
            <a:endParaRPr lang="en-US" sz="1600" dirty="0">
              <a:solidFill>
                <a:schemeClr val="tx1"/>
              </a:solidFill>
            </a:endParaRPr>
          </a:p>
          <a:p>
            <a:pPr marL="596887" lvl="1" indent="-228600" defTabSz="914400">
              <a:lnSpc>
                <a:spcPct val="90000"/>
              </a:lnSpc>
              <a:buFont typeface="Arial" panose="020B0604020202020204" pitchFamily="34" charset="0"/>
              <a:buChar char="•"/>
            </a:pPr>
            <a:r>
              <a:rPr lang="en-US" sz="1600" u="sng" dirty="0">
                <a:solidFill>
                  <a:schemeClr val="tx1"/>
                </a:solidFill>
              </a:rPr>
              <a:t>How the Countermeasures were implemented</a:t>
            </a:r>
          </a:p>
          <a:p>
            <a:pPr marL="736584" lvl="2" indent="-228600" defTabSz="914400">
              <a:lnSpc>
                <a:spcPct val="90000"/>
              </a:lnSpc>
            </a:pPr>
            <a:r>
              <a:rPr lang="en-US" sz="1600" dirty="0">
                <a:solidFill>
                  <a:schemeClr val="tx1"/>
                </a:solidFill>
              </a:rPr>
              <a:t>(You’re going to have to implement across other shifts, cells, machines, maybe even factories)</a:t>
            </a:r>
          </a:p>
          <a:p>
            <a:pPr marL="736584" lvl="2" indent="-228600" defTabSz="914400">
              <a:lnSpc>
                <a:spcPct val="90000"/>
              </a:lnSpc>
            </a:pPr>
            <a:r>
              <a:rPr lang="en-US" sz="1600" dirty="0">
                <a:solidFill>
                  <a:schemeClr val="tx1"/>
                </a:solidFill>
              </a:rPr>
              <a:t>Did we have adequate training materials &amp; work aids?</a:t>
            </a:r>
          </a:p>
          <a:p>
            <a:pPr marL="736584" lvl="2" indent="-228600" defTabSz="914400">
              <a:lnSpc>
                <a:spcPct val="90000"/>
              </a:lnSpc>
            </a:pPr>
            <a:r>
              <a:rPr lang="en-US" sz="1600" dirty="0">
                <a:solidFill>
                  <a:schemeClr val="tx1"/>
                </a:solidFill>
              </a:rPr>
              <a:t>How did you know they were complete and easy to understand and to use?</a:t>
            </a:r>
          </a:p>
          <a:p>
            <a:pPr marL="736584" lvl="2" indent="-228600" defTabSz="914400">
              <a:lnSpc>
                <a:spcPct val="90000"/>
              </a:lnSpc>
            </a:pPr>
            <a:r>
              <a:rPr lang="en-US" sz="1600" dirty="0">
                <a:solidFill>
                  <a:schemeClr val="tx1"/>
                </a:solidFill>
              </a:rPr>
              <a:t>Any unintended consequences?</a:t>
            </a:r>
            <a:br>
              <a:rPr lang="en-US" sz="1600" dirty="0">
                <a:solidFill>
                  <a:schemeClr val="tx1"/>
                </a:solidFill>
              </a:rPr>
            </a:br>
            <a:endParaRPr lang="en-US" sz="1600" dirty="0">
              <a:solidFill>
                <a:schemeClr val="tx1"/>
              </a:solidFill>
            </a:endParaRPr>
          </a:p>
          <a:p>
            <a:pPr marL="96555" lvl="1" indent="0" defTabSz="914400">
              <a:lnSpc>
                <a:spcPct val="90000"/>
              </a:lnSpc>
              <a:buNone/>
            </a:pPr>
            <a:r>
              <a:rPr lang="en-US" sz="1866" dirty="0">
                <a:solidFill>
                  <a:schemeClr val="tx1"/>
                </a:solidFill>
              </a:rPr>
              <a:t>Overall, what did you learn?</a:t>
            </a:r>
          </a:p>
        </p:txBody>
      </p:sp>
      <p:pic>
        <p:nvPicPr>
          <p:cNvPr id="18434" name="Picture 2" descr="475 Cartoon Of A Report Card A Illustrations &amp; Clip Art - iStock">
            <a:extLst>
              <a:ext uri="{FF2B5EF4-FFF2-40B4-BE49-F238E27FC236}">
                <a16:creationId xmlns:a16="http://schemas.microsoft.com/office/drawing/2014/main" id="{373D52BB-89D4-49AB-A377-ECF20265D5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48" r="12049" b="2"/>
          <a:stretch/>
        </p:blipFill>
        <p:spPr bwMode="auto">
          <a:xfrm>
            <a:off x="346694" y="1022671"/>
            <a:ext cx="2344942" cy="3244529"/>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pic>
        <p:nvPicPr>
          <p:cNvPr id="13314" name="Picture 2" descr="Planning Execution Stock Illustrations – 653 Planning Execution Stock  Illustrations, Vectors &amp; Clipart - Dreamstime">
            <a:extLst>
              <a:ext uri="{FF2B5EF4-FFF2-40B4-BE49-F238E27FC236}">
                <a16:creationId xmlns:a16="http://schemas.microsoft.com/office/drawing/2014/main" id="{02D67232-62A3-4884-BD35-CAD8AF2D44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062" r="769" b="-3"/>
          <a:stretch/>
        </p:blipFill>
        <p:spPr bwMode="auto">
          <a:xfrm>
            <a:off x="20" y="4267200"/>
            <a:ext cx="303829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6EC66583-406F-37C3-7BC1-D0480007420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02616077"/>
      </p:ext>
    </p:extLst>
  </p:cSld>
  <p:clrMapOvr>
    <a:masterClrMapping/>
  </p:clrMapOvr>
  <mc:AlternateContent xmlns:mc="http://schemas.openxmlformats.org/markup-compatibility/2006" xmlns:p14="http://schemas.microsoft.com/office/powerpoint/2010/main">
    <mc:Choice Requires="p14">
      <p:transition spd="slow" p14:dur="2000" advTm="87345"/>
    </mc:Choice>
    <mc:Fallback xmlns="">
      <p:transition spd="slow" advTm="87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2052-54D0-2A77-34AC-1F0B69CE37C4}"/>
              </a:ext>
            </a:extLst>
          </p:cNvPr>
          <p:cNvSpPr>
            <a:spLocks noGrp="1"/>
          </p:cNvSpPr>
          <p:nvPr>
            <p:ph type="title"/>
          </p:nvPr>
        </p:nvSpPr>
        <p:spPr/>
        <p:txBody>
          <a:bodyPr/>
          <a:lstStyle/>
          <a:p>
            <a:r>
              <a:rPr lang="en-US" dirty="0"/>
              <a:t>VOE (Verification of Effectiveness)</a:t>
            </a:r>
          </a:p>
        </p:txBody>
      </p:sp>
      <p:sp>
        <p:nvSpPr>
          <p:cNvPr id="4" name="Content Placeholder 3">
            <a:extLst>
              <a:ext uri="{FF2B5EF4-FFF2-40B4-BE49-F238E27FC236}">
                <a16:creationId xmlns:a16="http://schemas.microsoft.com/office/drawing/2014/main" id="{B9190CD0-A27D-2426-9EA5-121D6E563BEB}"/>
              </a:ext>
            </a:extLst>
          </p:cNvPr>
          <p:cNvSpPr>
            <a:spLocks noGrp="1"/>
          </p:cNvSpPr>
          <p:nvPr>
            <p:ph sz="quarter" idx="12"/>
          </p:nvPr>
        </p:nvSpPr>
        <p:spPr/>
        <p:txBody>
          <a:bodyPr/>
          <a:lstStyle/>
          <a:p>
            <a:pPr marL="0" indent="0">
              <a:buNone/>
            </a:pPr>
            <a:r>
              <a:rPr lang="en-US" sz="2000" dirty="0">
                <a:solidFill>
                  <a:srgbClr val="002060"/>
                </a:solidFill>
              </a:rPr>
              <a:t>Based on the analysis of many repeated issues, we have learned to divide traditional VOE into:</a:t>
            </a:r>
            <a:br>
              <a:rPr lang="en-US" sz="2000" dirty="0">
                <a:solidFill>
                  <a:srgbClr val="002060"/>
                </a:solidFill>
              </a:rPr>
            </a:br>
            <a:endParaRPr lang="en-US" sz="2000" dirty="0">
              <a:solidFill>
                <a:srgbClr val="002060"/>
              </a:solidFill>
            </a:endParaRPr>
          </a:p>
          <a:p>
            <a:pPr marL="390268" indent="-228600" defTabSz="914400"/>
            <a:r>
              <a:rPr lang="en-US" sz="2000" dirty="0">
                <a:solidFill>
                  <a:schemeClr val="tx1"/>
                </a:solidFill>
              </a:rPr>
              <a:t>VOI (Implementation)—Were the Corrective Actions implemented? </a:t>
            </a:r>
            <a:r>
              <a:rPr lang="en-US" sz="2000" i="1" dirty="0">
                <a:solidFill>
                  <a:schemeClr val="tx1"/>
                </a:solidFill>
              </a:rPr>
              <a:t>How do you know?</a:t>
            </a:r>
            <a:br>
              <a:rPr lang="en-US" sz="2000" dirty="0">
                <a:solidFill>
                  <a:schemeClr val="tx1"/>
                </a:solidFill>
              </a:rPr>
            </a:br>
            <a:endParaRPr lang="en-US" sz="2000" dirty="0">
              <a:solidFill>
                <a:schemeClr val="tx1"/>
              </a:solidFill>
            </a:endParaRPr>
          </a:p>
          <a:p>
            <a:pPr marL="390268" indent="-228600" defTabSz="914400"/>
            <a:r>
              <a:rPr lang="en-US" sz="2000" dirty="0">
                <a:solidFill>
                  <a:schemeClr val="tx1"/>
                </a:solidFill>
              </a:rPr>
              <a:t>VOE (Effectiveness)—Did they work as intended?</a:t>
            </a:r>
            <a:r>
              <a:rPr lang="en-US" sz="2000" i="1" dirty="0">
                <a:solidFill>
                  <a:schemeClr val="tx1"/>
                </a:solidFill>
              </a:rPr>
              <a:t> How do you know?</a:t>
            </a:r>
            <a:br>
              <a:rPr lang="en-US" sz="2000" i="1" dirty="0">
                <a:solidFill>
                  <a:schemeClr val="tx1"/>
                </a:solidFill>
              </a:rPr>
            </a:br>
            <a:endParaRPr lang="en-US" sz="2000" dirty="0">
              <a:solidFill>
                <a:schemeClr val="tx1"/>
              </a:solidFill>
            </a:endParaRPr>
          </a:p>
          <a:p>
            <a:pPr marL="390268" indent="-228600" defTabSz="914400"/>
            <a:r>
              <a:rPr lang="en-US" sz="2000" dirty="0">
                <a:solidFill>
                  <a:schemeClr val="tx1"/>
                </a:solidFill>
              </a:rPr>
              <a:t>VORa (Reach Across)—Has the learning been applied everywhere needed to prevent NG from having other problems with our products? </a:t>
            </a:r>
            <a:r>
              <a:rPr lang="en-US" sz="2000" i="1" dirty="0">
                <a:solidFill>
                  <a:schemeClr val="tx1"/>
                </a:solidFill>
              </a:rPr>
              <a:t>How do you know?</a:t>
            </a:r>
            <a:br>
              <a:rPr lang="en-US" sz="2000" i="1" dirty="0">
                <a:solidFill>
                  <a:schemeClr val="tx1"/>
                </a:solidFill>
              </a:rPr>
            </a:br>
            <a:endParaRPr lang="en-US" sz="2000" dirty="0">
              <a:solidFill>
                <a:schemeClr val="tx1"/>
              </a:solidFill>
            </a:endParaRPr>
          </a:p>
          <a:p>
            <a:pPr marL="390268" indent="-228600" defTabSz="914400"/>
            <a:r>
              <a:rPr lang="en-US" sz="2000" dirty="0">
                <a:solidFill>
                  <a:schemeClr val="tx1"/>
                </a:solidFill>
              </a:rPr>
              <a:t>VOSip (Still in Place)—According to a schedule published in the Action Plan, are the Corrective Actions still in place and working? </a:t>
            </a:r>
            <a:r>
              <a:rPr lang="en-US" sz="2000" i="1" dirty="0">
                <a:solidFill>
                  <a:schemeClr val="tx1"/>
                </a:solidFill>
              </a:rPr>
              <a:t>How do you know?</a:t>
            </a:r>
            <a:endParaRPr lang="en-US" sz="2000" dirty="0"/>
          </a:p>
        </p:txBody>
      </p:sp>
      <p:sp>
        <p:nvSpPr>
          <p:cNvPr id="3" name="Slide Number Placeholder 2">
            <a:extLst>
              <a:ext uri="{FF2B5EF4-FFF2-40B4-BE49-F238E27FC236}">
                <a16:creationId xmlns:a16="http://schemas.microsoft.com/office/drawing/2014/main" id="{EDB2DCCB-8ED6-114A-B5E7-56C9FEA691DA}"/>
              </a:ext>
            </a:extLst>
          </p:cNvPr>
          <p:cNvSpPr>
            <a:spLocks noGrp="1"/>
          </p:cNvSpPr>
          <p:nvPr>
            <p:ph type="sldNum" sz="quarter" idx="16"/>
          </p:nvPr>
        </p:nvSpPr>
        <p:spPr/>
        <p:txBody>
          <a:bodyPr/>
          <a:lstStyle/>
          <a:p>
            <a:fld id="{32A2F39E-E4DB-494E-AB40-38356C65078C}" type="slidenum">
              <a:rPr lang="en-US" smtClean="0"/>
              <a:pPr/>
              <a:t>34</a:t>
            </a:fld>
            <a:endParaRPr lang="en-US" dirty="0"/>
          </a:p>
        </p:txBody>
      </p:sp>
      <p:pic>
        <p:nvPicPr>
          <p:cNvPr id="8" name="Audio 7">
            <a:hlinkClick r:id="" action="ppaction://media"/>
            <a:extLst>
              <a:ext uri="{FF2B5EF4-FFF2-40B4-BE49-F238E27FC236}">
                <a16:creationId xmlns:a16="http://schemas.microsoft.com/office/drawing/2014/main" id="{D75553E1-665E-568E-8435-C231961250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95721475"/>
      </p:ext>
    </p:extLst>
  </p:cSld>
  <p:clrMapOvr>
    <a:masterClrMapping/>
  </p:clrMapOvr>
  <mc:AlternateContent xmlns:mc="http://schemas.openxmlformats.org/markup-compatibility/2006" xmlns:p14="http://schemas.microsoft.com/office/powerpoint/2010/main">
    <mc:Choice Requires="p14">
      <p:transition spd="slow" p14:dur="2000" advTm="115341"/>
    </mc:Choice>
    <mc:Fallback xmlns="">
      <p:transition spd="slow" advTm="11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mbrace change Illustrations and Clipart. 612 Embrace change royalty free  illustrations, and drawings available to search from thousands of stock  vector EPS clip art graphic designers.">
            <a:extLst>
              <a:ext uri="{FF2B5EF4-FFF2-40B4-BE49-F238E27FC236}">
                <a16:creationId xmlns:a16="http://schemas.microsoft.com/office/drawing/2014/main" id="{6E1078B9-F5A4-4CE1-BFA5-7645169A7F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703"/>
          <a:stretch/>
        </p:blipFill>
        <p:spPr bwMode="auto">
          <a:xfrm>
            <a:off x="6864810" y="1564929"/>
            <a:ext cx="2076450" cy="20307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687806-566E-448A-8916-FDE1EAA92E72}"/>
              </a:ext>
            </a:extLst>
          </p:cNvPr>
          <p:cNvSpPr txBox="1">
            <a:spLocks noGrp="1"/>
          </p:cNvSpPr>
          <p:nvPr>
            <p:ph type="title"/>
          </p:nvPr>
        </p:nvSpPr>
        <p:spPr/>
        <p:txBody>
          <a:bodyPr>
            <a:normAutofit/>
          </a:bodyPr>
          <a:lstStyle/>
          <a:p>
            <a:pPr lvl="0"/>
            <a:r>
              <a:rPr lang="en-US" sz="3200" dirty="0">
                <a:latin typeface="Arial" panose="020B0604020202020204" pitchFamily="34" charset="0"/>
                <a:cs typeface="Arial" panose="020B0604020202020204" pitchFamily="34" charset="0"/>
              </a:rPr>
              <a:t>Pro-TIPs:  Getting people to change </a:t>
            </a:r>
            <a:br>
              <a:rPr lang="en-US" sz="32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(or at least, to resist change less…)</a:t>
            </a:r>
          </a:p>
        </p:txBody>
      </p:sp>
      <p:sp>
        <p:nvSpPr>
          <p:cNvPr id="3" name="Content Placeholder 2">
            <a:extLst>
              <a:ext uri="{FF2B5EF4-FFF2-40B4-BE49-F238E27FC236}">
                <a16:creationId xmlns:a16="http://schemas.microsoft.com/office/drawing/2014/main" id="{F1B94C42-7F2D-476D-A154-BF2BE226F535}"/>
              </a:ext>
            </a:extLst>
          </p:cNvPr>
          <p:cNvSpPr txBox="1">
            <a:spLocks noGrp="1"/>
          </p:cNvSpPr>
          <p:nvPr>
            <p:ph type="body" idx="4294967295"/>
          </p:nvPr>
        </p:nvSpPr>
        <p:spPr>
          <a:xfrm>
            <a:off x="0" y="1592263"/>
            <a:ext cx="7018338" cy="3443287"/>
          </a:xfrm>
          <a:prstGeom prst="rect">
            <a:avLst/>
          </a:prstGeom>
        </p:spPr>
        <p:txBody>
          <a:bodyPr/>
          <a:lstStyle/>
          <a:p>
            <a:pPr>
              <a:spcBef>
                <a:spcPts val="751"/>
              </a:spcBef>
              <a:buNone/>
            </a:pPr>
            <a:r>
              <a:rPr lang="en-US" dirty="0">
                <a:solidFill>
                  <a:srgbClr val="00269A"/>
                </a:solidFill>
                <a:latin typeface="Arial" panose="020B0604020202020204" pitchFamily="34" charset="0"/>
                <a:cs typeface="Arial" panose="020B0604020202020204" pitchFamily="34" charset="0"/>
              </a:rPr>
              <a:t>To make change easier/to get people ready,</a:t>
            </a:r>
            <a:br>
              <a:rPr lang="en-US" dirty="0">
                <a:solidFill>
                  <a:srgbClr val="00269A"/>
                </a:solidFill>
                <a:latin typeface="Arial" panose="020B0604020202020204" pitchFamily="34" charset="0"/>
                <a:cs typeface="Arial" panose="020B0604020202020204" pitchFamily="34" charset="0"/>
              </a:rPr>
            </a:br>
            <a:r>
              <a:rPr lang="en-US" dirty="0">
                <a:solidFill>
                  <a:srgbClr val="00269A"/>
                </a:solidFill>
                <a:latin typeface="Arial" panose="020B0604020202020204" pitchFamily="34" charset="0"/>
                <a:cs typeface="Arial" panose="020B0604020202020204" pitchFamily="34" charset="0"/>
              </a:rPr>
              <a:t>you should:</a:t>
            </a:r>
          </a:p>
          <a:p>
            <a:pPr lvl="1">
              <a:spcBef>
                <a:spcPts val="374"/>
              </a:spcBef>
              <a:buFont typeface="Arial" pitchFamily="32"/>
              <a:buChar char="•"/>
            </a:pPr>
            <a:r>
              <a:rPr lang="en-US" dirty="0">
                <a:solidFill>
                  <a:srgbClr val="00269A"/>
                </a:solidFill>
                <a:latin typeface="Arial" panose="020B0604020202020204" pitchFamily="34" charset="0"/>
                <a:cs typeface="Arial" panose="020B0604020202020204" pitchFamily="34" charset="0"/>
              </a:rPr>
              <a:t>Create a shared need (why do we need to change?)</a:t>
            </a:r>
          </a:p>
          <a:p>
            <a:pPr lvl="1">
              <a:spcBef>
                <a:spcPts val="374"/>
              </a:spcBef>
              <a:buFont typeface="Arial" pitchFamily="32"/>
              <a:buChar char="•"/>
            </a:pPr>
            <a:r>
              <a:rPr lang="en-US" dirty="0">
                <a:solidFill>
                  <a:srgbClr val="00269A"/>
                </a:solidFill>
                <a:latin typeface="Arial" panose="020B0604020202020204" pitchFamily="34" charset="0"/>
                <a:cs typeface="Arial" panose="020B0604020202020204" pitchFamily="34" charset="0"/>
              </a:rPr>
              <a:t>Create a shared vision (how will things be better after the change?)</a:t>
            </a:r>
          </a:p>
          <a:p>
            <a:pPr lvl="1">
              <a:spcBef>
                <a:spcPts val="374"/>
              </a:spcBef>
              <a:buFont typeface="Arial" pitchFamily="32"/>
              <a:buChar char="•"/>
            </a:pPr>
            <a:r>
              <a:rPr lang="en-US" dirty="0">
                <a:solidFill>
                  <a:srgbClr val="00269A"/>
                </a:solidFill>
                <a:latin typeface="Arial" panose="020B0604020202020204" pitchFamily="34" charset="0"/>
                <a:cs typeface="Arial" panose="020B0604020202020204" pitchFamily="34" charset="0"/>
              </a:rPr>
              <a:t>Do the work of change</a:t>
            </a:r>
          </a:p>
          <a:p>
            <a:pPr lvl="1">
              <a:spcBef>
                <a:spcPts val="374"/>
              </a:spcBef>
              <a:buFont typeface="Arial" pitchFamily="32"/>
              <a:buChar char="•"/>
            </a:pPr>
            <a:r>
              <a:rPr lang="en-US" dirty="0">
                <a:solidFill>
                  <a:srgbClr val="00269A"/>
                </a:solidFill>
                <a:latin typeface="Arial" panose="020B0604020202020204" pitchFamily="34" charset="0"/>
                <a:cs typeface="Arial" panose="020B0604020202020204" pitchFamily="34" charset="0"/>
              </a:rPr>
              <a:t>Make sure that the change stays in place</a:t>
            </a:r>
          </a:p>
          <a:p>
            <a:pPr lvl="0">
              <a:buNone/>
            </a:pPr>
            <a:endParaRPr lang="en-US" sz="1800" dirty="0">
              <a:solidFill>
                <a:schemeClr val="accent1">
                  <a:lumMod val="50000"/>
                </a:schemeClr>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A79273A0-2D56-45B8-A485-DE54360A9D8E}"/>
              </a:ext>
            </a:extLst>
          </p:cNvPr>
          <p:cNvPicPr>
            <a:picLocks noChangeAspect="1"/>
          </p:cNvPicPr>
          <p:nvPr/>
        </p:nvPicPr>
        <p:blipFill>
          <a:blip r:embed="rId6">
            <a:lum/>
            <a:alphaModFix/>
          </a:blip>
          <a:srcRect/>
          <a:stretch>
            <a:fillRect/>
          </a:stretch>
        </p:blipFill>
        <p:spPr>
          <a:xfrm>
            <a:off x="6931710" y="4346296"/>
            <a:ext cx="1942650" cy="1942650"/>
          </a:xfrm>
          <a:prstGeom prst="rect">
            <a:avLst/>
          </a:prstGeom>
          <a:noFill/>
          <a:ln>
            <a:noFill/>
          </a:ln>
        </p:spPr>
      </p:pic>
      <p:sp>
        <p:nvSpPr>
          <p:cNvPr id="5" name="TextBox 3">
            <a:extLst>
              <a:ext uri="{FF2B5EF4-FFF2-40B4-BE49-F238E27FC236}">
                <a16:creationId xmlns:a16="http://schemas.microsoft.com/office/drawing/2014/main" id="{ADEE0F8C-1600-4897-A614-F3E3A8544B80}"/>
              </a:ext>
            </a:extLst>
          </p:cNvPr>
          <p:cNvSpPr/>
          <p:nvPr/>
        </p:nvSpPr>
        <p:spPr>
          <a:xfrm>
            <a:off x="6931710" y="3725576"/>
            <a:ext cx="1942650" cy="4908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3750" rIns="67500" bIns="33750" anchor="t" anchorCtr="0" compatLnSpc="0">
            <a:spAutoFit/>
          </a:bodyPr>
          <a:lstStyle/>
          <a:p>
            <a:r>
              <a:rPr lang="en-US" sz="1350" i="1" dirty="0">
                <a:solidFill>
                  <a:srgbClr val="000000"/>
                </a:solidFill>
                <a:latin typeface="Calibri" pitchFamily="18"/>
                <a:ea typeface="Microsoft YaHei" pitchFamily="2"/>
                <a:cs typeface="Arial" pitchFamily="2"/>
              </a:rPr>
              <a:t>The only person that likes change is a wet baby</a:t>
            </a:r>
          </a:p>
        </p:txBody>
      </p:sp>
      <p:pic>
        <p:nvPicPr>
          <p:cNvPr id="19460" name="Picture 4" descr="Small Changes Stock Illustrations – 171 Small Changes Stock Illustrations,  Vectors &amp; Clipart - Dreamstime">
            <a:extLst>
              <a:ext uri="{FF2B5EF4-FFF2-40B4-BE49-F238E27FC236}">
                <a16:creationId xmlns:a16="http://schemas.microsoft.com/office/drawing/2014/main" id="{B2B98122-C617-4CED-9540-672912B81F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664" y="4560562"/>
            <a:ext cx="227647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Change Agent Stock Illustrations – 542 Change Agent Stock Illustrations,  Vectors &amp; Clipart - Dreamstime">
            <a:extLst>
              <a:ext uri="{FF2B5EF4-FFF2-40B4-BE49-F238E27FC236}">
                <a16:creationId xmlns:a16="http://schemas.microsoft.com/office/drawing/2014/main" id="{40267827-CC3A-41A9-8707-647B672EA6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270" t="21846" r="16197" b="20783"/>
          <a:stretch/>
        </p:blipFill>
        <p:spPr bwMode="auto">
          <a:xfrm>
            <a:off x="2829127" y="4561555"/>
            <a:ext cx="2843953" cy="18120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C2D35CC5-C449-F565-EED9-5615226BA714}"/>
              </a:ext>
            </a:extLst>
          </p:cNvPr>
          <p:cNvSpPr/>
          <p:nvPr/>
        </p:nvSpPr>
        <p:spPr>
          <a:xfrm>
            <a:off x="85047" y="6435094"/>
            <a:ext cx="8614890" cy="2822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269A"/>
          </a:solidFill>
          <a:ln>
            <a:noFill/>
            <a:prstDash val="solid"/>
          </a:ln>
        </p:spPr>
        <p:txBody>
          <a:bodyPr vert="horz" wrap="square" lIns="67500" tIns="35100" rIns="67500" bIns="35100" anchor="t" anchorCtr="0" compatLnSpc="0">
            <a:spAutoFit/>
          </a:bodyPr>
          <a:lstStyle/>
          <a:p>
            <a:pPr algn="ct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350" b="1" i="1" dirty="0">
                <a:solidFill>
                  <a:schemeClr val="bg1"/>
                </a:solidFill>
                <a:latin typeface="Calibri" pitchFamily="18"/>
                <a:ea typeface="Microsoft YaHei" pitchFamily="2"/>
                <a:cs typeface="Geneva" pitchFamily="2"/>
              </a:rPr>
              <a:t>A well-executed systematic approach to change reduces resistance.</a:t>
            </a:r>
          </a:p>
        </p:txBody>
      </p:sp>
      <p:pic>
        <p:nvPicPr>
          <p:cNvPr id="10" name="Audio 9">
            <a:hlinkClick r:id="" action="ppaction://media"/>
            <a:extLst>
              <a:ext uri="{FF2B5EF4-FFF2-40B4-BE49-F238E27FC236}">
                <a16:creationId xmlns:a16="http://schemas.microsoft.com/office/drawing/2014/main" id="{834D1260-E099-7C7C-A55D-01056F9078C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5203213" y="4658927"/>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1411"/>
    </mc:Choice>
    <mc:Fallback xmlns="">
      <p:transition spd="slow" advTm="10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D58EA22-3691-4AEB-96D2-AA2031761483}"/>
              </a:ext>
            </a:extLst>
          </p:cNvPr>
          <p:cNvPicPr>
            <a:picLocks noChangeAspect="1"/>
          </p:cNvPicPr>
          <p:nvPr/>
        </p:nvPicPr>
        <p:blipFill rotWithShape="1">
          <a:blip r:embed="rId5">
            <a:lum/>
            <a:alphaModFix/>
          </a:blip>
          <a:srcRect r="46584"/>
          <a:stretch/>
        </p:blipFill>
        <p:spPr>
          <a:xfrm>
            <a:off x="6510715" y="1421707"/>
            <a:ext cx="2348463" cy="2507421"/>
          </a:xfrm>
          <a:prstGeom prst="rect">
            <a:avLst/>
          </a:prstGeom>
          <a:noFill/>
          <a:ln>
            <a:noFill/>
          </a:ln>
        </p:spPr>
      </p:pic>
      <p:sp>
        <p:nvSpPr>
          <p:cNvPr id="3" name="Text Box 2">
            <a:extLst>
              <a:ext uri="{FF2B5EF4-FFF2-40B4-BE49-F238E27FC236}">
                <a16:creationId xmlns:a16="http://schemas.microsoft.com/office/drawing/2014/main" id="{81CD680D-CBCE-4A63-9CAD-06D0271CABB4}"/>
              </a:ext>
            </a:extLst>
          </p:cNvPr>
          <p:cNvSpPr/>
          <p:nvPr/>
        </p:nvSpPr>
        <p:spPr>
          <a:xfrm>
            <a:off x="162106" y="1249481"/>
            <a:ext cx="8697073" cy="45808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3750" rIns="67500" bIns="33750" anchor="t" anchorCtr="0" compatLnSpc="0">
            <a:noAutofit/>
          </a:bodyPr>
          <a:lstStyle/>
          <a:p>
            <a:pPr marL="255960" indent="-255690">
              <a:spcBef>
                <a:spcPts val="374"/>
              </a:spcBef>
              <a:buClr>
                <a:srgbClr val="000000"/>
              </a:buClr>
              <a:buSzPct val="100000"/>
              <a:buFont typeface="Arial" pitchFamily="32"/>
              <a:buChar char="•"/>
              <a:tabLst>
                <a:tab pos="939329" algn="l"/>
                <a:tab pos="1625130" algn="l"/>
                <a:tab pos="2310930" algn="l"/>
                <a:tab pos="2996730" algn="l"/>
                <a:tab pos="3682530" algn="l"/>
                <a:tab pos="4368329" algn="l"/>
                <a:tab pos="5054130" algn="l"/>
                <a:tab pos="5739930" algn="l"/>
                <a:tab pos="6425730" algn="l"/>
                <a:tab pos="7111530" algn="l"/>
                <a:tab pos="7797330" algn="l"/>
              </a:tabLst>
            </a:pPr>
            <a:r>
              <a:rPr lang="en-US" sz="2000" dirty="0">
                <a:solidFill>
                  <a:srgbClr val="00269A"/>
                </a:solidFill>
                <a:latin typeface="Calibri" pitchFamily="18"/>
                <a:ea typeface="Microsoft YaHei" pitchFamily="1"/>
                <a:cs typeface="Arial" pitchFamily="2"/>
              </a:rPr>
              <a:t>Poka-yoke is the Japanese term that means “fail-</a:t>
            </a:r>
            <a:r>
              <a:rPr lang="en-US" sz="2000" dirty="0" err="1">
                <a:solidFill>
                  <a:srgbClr val="00269A"/>
                </a:solidFill>
                <a:latin typeface="Calibri" pitchFamily="18"/>
                <a:ea typeface="Microsoft YaHei" pitchFamily="1"/>
                <a:cs typeface="Arial" pitchFamily="2"/>
              </a:rPr>
              <a:t>safing</a:t>
            </a:r>
            <a:r>
              <a:rPr lang="en-US" sz="2000" dirty="0">
                <a:solidFill>
                  <a:srgbClr val="00269A"/>
                </a:solidFill>
                <a:latin typeface="Calibri" pitchFamily="18"/>
                <a:ea typeface="Microsoft YaHei" pitchFamily="1"/>
                <a:cs typeface="Arial" pitchFamily="2"/>
              </a:rPr>
              <a:t>” or "mistake-proofing"</a:t>
            </a:r>
          </a:p>
          <a:p>
            <a:pPr marL="255960" indent="-255690">
              <a:spcBef>
                <a:spcPts val="374"/>
              </a:spcBef>
              <a:buClr>
                <a:srgbClr val="000000"/>
              </a:buClr>
              <a:buSzPct val="100000"/>
              <a:buFont typeface="Arial" pitchFamily="32"/>
              <a:buChar char="•"/>
              <a:tabLst>
                <a:tab pos="939329" algn="l"/>
                <a:tab pos="1625130" algn="l"/>
                <a:tab pos="2310930" algn="l"/>
                <a:tab pos="2996730" algn="l"/>
                <a:tab pos="3682530" algn="l"/>
                <a:tab pos="4368329" algn="l"/>
                <a:tab pos="5054130" algn="l"/>
                <a:tab pos="5739930" algn="l"/>
                <a:tab pos="6425730" algn="l"/>
                <a:tab pos="7111530" algn="l"/>
                <a:tab pos="7797330" algn="l"/>
              </a:tabLst>
            </a:pPr>
            <a:r>
              <a:rPr lang="en-US" sz="2000" dirty="0">
                <a:solidFill>
                  <a:srgbClr val="00269A"/>
                </a:solidFill>
                <a:latin typeface="Calibri" pitchFamily="18"/>
                <a:ea typeface="Microsoft YaHei" pitchFamily="1"/>
                <a:cs typeface="Arial" pitchFamily="2"/>
              </a:rPr>
              <a:t>Examples:</a:t>
            </a:r>
          </a:p>
          <a:p>
            <a:pPr marL="555929" lvl="1" indent="-212760">
              <a:spcBef>
                <a:spcPts val="338"/>
              </a:spcBef>
              <a:buClr>
                <a:srgbClr val="000000"/>
              </a:buClr>
              <a:buSzPct val="100000"/>
              <a:buFont typeface="Arial" pitchFamily="32"/>
              <a:buChar char="–"/>
              <a:tabLst>
                <a:tab pos="1239299" algn="l"/>
                <a:tab pos="1925099" algn="l"/>
                <a:tab pos="2610899" algn="l"/>
                <a:tab pos="3296699" algn="l"/>
                <a:tab pos="3982499" algn="l"/>
                <a:tab pos="4668299" algn="l"/>
                <a:tab pos="5354099" algn="l"/>
                <a:tab pos="6039899" algn="l"/>
                <a:tab pos="6725699" algn="l"/>
                <a:tab pos="7411499" algn="l"/>
                <a:tab pos="8097299" algn="l"/>
              </a:tabLst>
            </a:pPr>
            <a:r>
              <a:rPr lang="en-US" sz="1800" dirty="0">
                <a:solidFill>
                  <a:srgbClr val="00269A"/>
                </a:solidFill>
                <a:latin typeface="Calibri" pitchFamily="18"/>
                <a:ea typeface="Microsoft YaHei" pitchFamily="1"/>
                <a:cs typeface="Arial" pitchFamily="2"/>
              </a:rPr>
              <a:t>Can’t start car until in park, Child-proof caps, laser </a:t>
            </a:r>
            <a:br>
              <a:rPr lang="en-US" sz="1800" dirty="0">
                <a:solidFill>
                  <a:srgbClr val="00269A"/>
                </a:solidFill>
                <a:latin typeface="Calibri" pitchFamily="18"/>
                <a:ea typeface="Microsoft YaHei" pitchFamily="1"/>
                <a:cs typeface="Arial" pitchFamily="2"/>
              </a:rPr>
            </a:br>
            <a:r>
              <a:rPr lang="en-US" sz="1800" dirty="0">
                <a:solidFill>
                  <a:srgbClr val="00269A"/>
                </a:solidFill>
                <a:latin typeface="Calibri" pitchFamily="18"/>
                <a:ea typeface="Microsoft YaHei" pitchFamily="1"/>
                <a:cs typeface="Arial" pitchFamily="2"/>
              </a:rPr>
              <a:t>curtain shut- offs for machinery</a:t>
            </a:r>
          </a:p>
          <a:p>
            <a:pPr marL="555929" lvl="1" indent="-212760">
              <a:spcBef>
                <a:spcPts val="338"/>
              </a:spcBef>
              <a:buClr>
                <a:srgbClr val="000000"/>
              </a:buClr>
              <a:buSzPct val="100000"/>
              <a:buFont typeface="Arial" pitchFamily="32"/>
              <a:buChar char="–"/>
              <a:tabLst>
                <a:tab pos="1239299" algn="l"/>
                <a:tab pos="1925099" algn="l"/>
                <a:tab pos="2610899" algn="l"/>
                <a:tab pos="3296699" algn="l"/>
                <a:tab pos="3982499" algn="l"/>
                <a:tab pos="4668299" algn="l"/>
                <a:tab pos="5354099" algn="l"/>
                <a:tab pos="6039899" algn="l"/>
                <a:tab pos="6725699" algn="l"/>
                <a:tab pos="7411499" algn="l"/>
                <a:tab pos="8097299" algn="l"/>
              </a:tabLst>
            </a:pPr>
            <a:r>
              <a:rPr lang="en-US" sz="1800" dirty="0">
                <a:solidFill>
                  <a:srgbClr val="00269A"/>
                </a:solidFill>
                <a:latin typeface="Calibri" pitchFamily="18"/>
                <a:ea typeface="Microsoft YaHei" pitchFamily="1"/>
                <a:cs typeface="Arial" pitchFamily="2"/>
              </a:rPr>
              <a:t>Others (look               )</a:t>
            </a:r>
          </a:p>
          <a:p>
            <a:pPr marL="255960" indent="-255690">
              <a:spcBef>
                <a:spcPts val="374"/>
              </a:spcBef>
              <a:buClr>
                <a:srgbClr val="000000"/>
              </a:buClr>
              <a:buSzPct val="100000"/>
              <a:buFont typeface="Arial" pitchFamily="32"/>
              <a:buChar char="•"/>
              <a:tabLst>
                <a:tab pos="939329" algn="l"/>
                <a:tab pos="1625130" algn="l"/>
                <a:tab pos="2310930" algn="l"/>
                <a:tab pos="2996730" algn="l"/>
                <a:tab pos="3682530" algn="l"/>
                <a:tab pos="4368329" algn="l"/>
                <a:tab pos="5054130" algn="l"/>
                <a:tab pos="5739930" algn="l"/>
                <a:tab pos="6425730" algn="l"/>
                <a:tab pos="7111530" algn="l"/>
                <a:tab pos="7797330" algn="l"/>
              </a:tabLst>
            </a:pPr>
            <a:r>
              <a:rPr lang="en-US" sz="2000" dirty="0">
                <a:solidFill>
                  <a:srgbClr val="00269A"/>
                </a:solidFill>
                <a:latin typeface="Calibri" pitchFamily="18"/>
                <a:ea typeface="Microsoft YaHei" pitchFamily="1"/>
                <a:cs typeface="Arial" pitchFamily="2"/>
              </a:rPr>
              <a:t>One of the best ways to prevent problems                          </a:t>
            </a:r>
            <a:br>
              <a:rPr lang="en-US" sz="2000" dirty="0">
                <a:solidFill>
                  <a:srgbClr val="00269A"/>
                </a:solidFill>
                <a:latin typeface="Calibri" pitchFamily="18"/>
                <a:ea typeface="Microsoft YaHei" pitchFamily="1"/>
                <a:cs typeface="Arial" pitchFamily="2"/>
              </a:rPr>
            </a:br>
            <a:r>
              <a:rPr lang="en-US" sz="2000" dirty="0">
                <a:solidFill>
                  <a:srgbClr val="00269A"/>
                </a:solidFill>
                <a:latin typeface="Calibri" pitchFamily="18"/>
                <a:ea typeface="Microsoft YaHei" pitchFamily="1"/>
                <a:cs typeface="Arial" pitchFamily="2"/>
              </a:rPr>
              <a:t>from occurring/recurring</a:t>
            </a:r>
          </a:p>
          <a:p>
            <a:pPr marL="255960" indent="-255690">
              <a:spcBef>
                <a:spcPts val="374"/>
              </a:spcBef>
              <a:buClr>
                <a:srgbClr val="000000"/>
              </a:buClr>
              <a:buSzPct val="100000"/>
              <a:buFont typeface="Arial" pitchFamily="32"/>
              <a:buChar char="•"/>
              <a:tabLst>
                <a:tab pos="939329" algn="l"/>
                <a:tab pos="1625130" algn="l"/>
                <a:tab pos="2310930" algn="l"/>
                <a:tab pos="2996730" algn="l"/>
                <a:tab pos="3682530" algn="l"/>
                <a:tab pos="4368329" algn="l"/>
                <a:tab pos="5054130" algn="l"/>
                <a:tab pos="5739930" algn="l"/>
                <a:tab pos="6425730" algn="l"/>
                <a:tab pos="7111530" algn="l"/>
                <a:tab pos="7797330" algn="l"/>
              </a:tabLst>
            </a:pPr>
            <a:r>
              <a:rPr lang="en-US" sz="2000" dirty="0">
                <a:solidFill>
                  <a:srgbClr val="00269A"/>
                </a:solidFill>
                <a:latin typeface="Calibri" pitchFamily="18"/>
                <a:ea typeface="Microsoft YaHei" pitchFamily="1"/>
                <a:cs typeface="Arial" pitchFamily="2"/>
              </a:rPr>
              <a:t>Use mistake-proofing techniques when there are:</a:t>
            </a:r>
          </a:p>
          <a:p>
            <a:pPr marL="555929" lvl="1" indent="-212760">
              <a:spcBef>
                <a:spcPts val="338"/>
              </a:spcBef>
              <a:buClr>
                <a:srgbClr val="000000"/>
              </a:buClr>
              <a:buSzPct val="100000"/>
              <a:buFont typeface="Arial" pitchFamily="32"/>
              <a:buChar char="–"/>
              <a:tabLst>
                <a:tab pos="1239299" algn="l"/>
                <a:tab pos="1925099" algn="l"/>
                <a:tab pos="2610899" algn="l"/>
                <a:tab pos="3296699" algn="l"/>
                <a:tab pos="3982499" algn="l"/>
                <a:tab pos="4668299" algn="l"/>
                <a:tab pos="5354099" algn="l"/>
                <a:tab pos="6039899" algn="l"/>
                <a:tab pos="6725699" algn="l"/>
                <a:tab pos="7411499" algn="l"/>
                <a:tab pos="8097299" algn="l"/>
              </a:tabLst>
            </a:pPr>
            <a:r>
              <a:rPr lang="en-US" sz="1800" b="1" u="sng" dirty="0">
                <a:solidFill>
                  <a:srgbClr val="00269A"/>
                </a:solidFill>
                <a:latin typeface="Calibri" pitchFamily="18"/>
                <a:ea typeface="Microsoft YaHei" pitchFamily="1"/>
                <a:cs typeface="Arial" pitchFamily="2"/>
              </a:rPr>
              <a:t>Process steps </a:t>
            </a:r>
            <a:r>
              <a:rPr lang="en-US" sz="1800" dirty="0">
                <a:solidFill>
                  <a:srgbClr val="00269A"/>
                </a:solidFill>
                <a:latin typeface="Calibri" pitchFamily="18"/>
                <a:ea typeface="Microsoft YaHei" pitchFamily="1"/>
                <a:cs typeface="Arial" pitchFamily="2"/>
              </a:rPr>
              <a:t>where human intervention is required</a:t>
            </a:r>
          </a:p>
          <a:p>
            <a:pPr marL="555929" lvl="1" indent="-212760">
              <a:spcBef>
                <a:spcPts val="338"/>
              </a:spcBef>
              <a:buClr>
                <a:srgbClr val="000000"/>
              </a:buClr>
              <a:buSzPct val="100000"/>
              <a:buFont typeface="Arial" pitchFamily="32"/>
              <a:buChar char="–"/>
              <a:tabLst>
                <a:tab pos="1239299" algn="l"/>
                <a:tab pos="1925099" algn="l"/>
                <a:tab pos="2610899" algn="l"/>
                <a:tab pos="3296699" algn="l"/>
                <a:tab pos="3982499" algn="l"/>
                <a:tab pos="4668299" algn="l"/>
                <a:tab pos="5354099" algn="l"/>
                <a:tab pos="6039899" algn="l"/>
                <a:tab pos="6725699" algn="l"/>
                <a:tab pos="7411499" algn="l"/>
                <a:tab pos="8097299" algn="l"/>
              </a:tabLst>
            </a:pPr>
            <a:r>
              <a:rPr lang="en-US" sz="1800" b="1" u="sng" dirty="0">
                <a:solidFill>
                  <a:srgbClr val="00269A"/>
                </a:solidFill>
                <a:latin typeface="Calibri" pitchFamily="18"/>
                <a:ea typeface="Microsoft YaHei" pitchFamily="1"/>
                <a:cs typeface="Arial" pitchFamily="2"/>
              </a:rPr>
              <a:t>Decision points </a:t>
            </a:r>
            <a:r>
              <a:rPr lang="en-US" sz="1800" dirty="0">
                <a:solidFill>
                  <a:srgbClr val="00269A"/>
                </a:solidFill>
                <a:latin typeface="Calibri" pitchFamily="18"/>
                <a:ea typeface="Microsoft YaHei" pitchFamily="1"/>
                <a:cs typeface="Arial" pitchFamily="2"/>
              </a:rPr>
              <a:t>in the process</a:t>
            </a:r>
          </a:p>
          <a:p>
            <a:pPr marL="555929" lvl="1" indent="-212760">
              <a:spcBef>
                <a:spcPts val="338"/>
              </a:spcBef>
              <a:buClr>
                <a:srgbClr val="000000"/>
              </a:buClr>
              <a:buSzPct val="100000"/>
              <a:buFont typeface="Arial" pitchFamily="32"/>
              <a:buChar char="–"/>
              <a:tabLst>
                <a:tab pos="1239299" algn="l"/>
                <a:tab pos="1925099" algn="l"/>
                <a:tab pos="2610899" algn="l"/>
                <a:tab pos="3296699" algn="l"/>
                <a:tab pos="3982499" algn="l"/>
                <a:tab pos="4668299" algn="l"/>
                <a:tab pos="5354099" algn="l"/>
                <a:tab pos="6039899" algn="l"/>
                <a:tab pos="6725699" algn="l"/>
                <a:tab pos="7411499" algn="l"/>
                <a:tab pos="8097299" algn="l"/>
              </a:tabLst>
            </a:pPr>
            <a:r>
              <a:rPr lang="en-US" sz="1800" b="1" u="sng" dirty="0">
                <a:solidFill>
                  <a:srgbClr val="00269A"/>
                </a:solidFill>
                <a:latin typeface="Calibri" pitchFamily="18"/>
                <a:ea typeface="Microsoft YaHei" pitchFamily="1"/>
                <a:cs typeface="Arial" pitchFamily="2"/>
              </a:rPr>
              <a:t>Repetitive tasks </a:t>
            </a:r>
            <a:r>
              <a:rPr lang="en-US" sz="1800" dirty="0">
                <a:solidFill>
                  <a:srgbClr val="00269A"/>
                </a:solidFill>
                <a:latin typeface="Calibri" pitchFamily="18"/>
                <a:ea typeface="Microsoft YaHei" pitchFamily="1"/>
                <a:cs typeface="Arial" pitchFamily="2"/>
              </a:rPr>
              <a:t>where physical manipulation of objects </a:t>
            </a:r>
            <a:br>
              <a:rPr lang="en-US" sz="1800" dirty="0">
                <a:solidFill>
                  <a:srgbClr val="00269A"/>
                </a:solidFill>
                <a:latin typeface="Calibri" pitchFamily="18"/>
                <a:ea typeface="Microsoft YaHei" pitchFamily="1"/>
                <a:cs typeface="Arial" pitchFamily="2"/>
              </a:rPr>
            </a:br>
            <a:r>
              <a:rPr lang="en-US" sz="1800" dirty="0">
                <a:solidFill>
                  <a:srgbClr val="00269A"/>
                </a:solidFill>
                <a:latin typeface="Calibri" pitchFamily="18"/>
                <a:ea typeface="Microsoft YaHei" pitchFamily="1"/>
                <a:cs typeface="Arial" pitchFamily="2"/>
              </a:rPr>
              <a:t>is required</a:t>
            </a:r>
          </a:p>
          <a:p>
            <a:pPr marL="555929" lvl="1" indent="-212760">
              <a:spcBef>
                <a:spcPts val="338"/>
              </a:spcBef>
              <a:buClr>
                <a:srgbClr val="000000"/>
              </a:buClr>
              <a:buSzPct val="100000"/>
              <a:buFont typeface="Arial" pitchFamily="32"/>
              <a:buChar char="–"/>
              <a:tabLst>
                <a:tab pos="1239299" algn="l"/>
                <a:tab pos="1925099" algn="l"/>
                <a:tab pos="2610899" algn="l"/>
                <a:tab pos="3296699" algn="l"/>
                <a:tab pos="3982499" algn="l"/>
                <a:tab pos="4668299" algn="l"/>
                <a:tab pos="5354099" algn="l"/>
                <a:tab pos="6039899" algn="l"/>
                <a:tab pos="6725699" algn="l"/>
                <a:tab pos="7411499" algn="l"/>
                <a:tab pos="8097299" algn="l"/>
              </a:tabLst>
            </a:pPr>
            <a:r>
              <a:rPr lang="en-US" sz="1800" dirty="0">
                <a:solidFill>
                  <a:srgbClr val="00269A"/>
                </a:solidFill>
                <a:latin typeface="Calibri" pitchFamily="18"/>
                <a:ea typeface="Microsoft YaHei" pitchFamily="1"/>
                <a:cs typeface="Arial" pitchFamily="2"/>
              </a:rPr>
              <a:t>Steps where </a:t>
            </a:r>
            <a:r>
              <a:rPr lang="en-US" sz="1800" b="1" u="sng" dirty="0">
                <a:solidFill>
                  <a:srgbClr val="00269A"/>
                </a:solidFill>
                <a:latin typeface="Calibri" pitchFamily="18"/>
                <a:ea typeface="Microsoft YaHei" pitchFamily="1"/>
                <a:cs typeface="Arial" pitchFamily="2"/>
              </a:rPr>
              <a:t>errors are known </a:t>
            </a:r>
            <a:br>
              <a:rPr lang="en-US" sz="1800" b="1" u="sng" dirty="0">
                <a:solidFill>
                  <a:srgbClr val="00269A"/>
                </a:solidFill>
                <a:latin typeface="Calibri" pitchFamily="18"/>
                <a:ea typeface="Microsoft YaHei" pitchFamily="1"/>
                <a:cs typeface="Arial" pitchFamily="2"/>
              </a:rPr>
            </a:br>
            <a:r>
              <a:rPr lang="en-US" sz="1800" dirty="0">
                <a:solidFill>
                  <a:srgbClr val="00269A"/>
                </a:solidFill>
                <a:latin typeface="Calibri" pitchFamily="18"/>
                <a:ea typeface="Microsoft YaHei" pitchFamily="1"/>
                <a:cs typeface="Arial" pitchFamily="2"/>
              </a:rPr>
              <a:t>to occur</a:t>
            </a:r>
          </a:p>
          <a:p>
            <a:pPr marL="555929" lvl="1" indent="-212760">
              <a:spcBef>
                <a:spcPts val="338"/>
              </a:spcBef>
              <a:buClr>
                <a:srgbClr val="000000"/>
              </a:buClr>
              <a:buSzPct val="100000"/>
              <a:buFont typeface="Arial" pitchFamily="32"/>
              <a:buChar char="–"/>
              <a:tabLst>
                <a:tab pos="1239299" algn="l"/>
                <a:tab pos="1925099" algn="l"/>
                <a:tab pos="2610899" algn="l"/>
                <a:tab pos="3296699" algn="l"/>
                <a:tab pos="3982499" algn="l"/>
                <a:tab pos="4668299" algn="l"/>
                <a:tab pos="5354099" algn="l"/>
                <a:tab pos="6039899" algn="l"/>
                <a:tab pos="6725699" algn="l"/>
                <a:tab pos="7411499" algn="l"/>
                <a:tab pos="8097299" algn="l"/>
              </a:tabLst>
            </a:pPr>
            <a:r>
              <a:rPr lang="en-US" sz="1800" dirty="0">
                <a:solidFill>
                  <a:srgbClr val="00269A"/>
                </a:solidFill>
                <a:latin typeface="Calibri" pitchFamily="18"/>
                <a:ea typeface="Microsoft YaHei" pitchFamily="1"/>
                <a:cs typeface="Arial" pitchFamily="2"/>
              </a:rPr>
              <a:t>Opportunities for </a:t>
            </a:r>
            <a:br>
              <a:rPr lang="en-US" sz="1800" dirty="0">
                <a:solidFill>
                  <a:srgbClr val="00269A"/>
                </a:solidFill>
                <a:latin typeface="Calibri" pitchFamily="18"/>
                <a:ea typeface="Microsoft YaHei" pitchFamily="1"/>
                <a:cs typeface="Arial" pitchFamily="2"/>
              </a:rPr>
            </a:br>
            <a:r>
              <a:rPr lang="en-US" sz="1800" b="1" u="sng" dirty="0">
                <a:solidFill>
                  <a:srgbClr val="00269A"/>
                </a:solidFill>
                <a:latin typeface="Calibri" pitchFamily="18"/>
                <a:ea typeface="Microsoft YaHei" pitchFamily="1"/>
                <a:cs typeface="Arial" pitchFamily="2"/>
              </a:rPr>
              <a:t>predictable errors</a:t>
            </a:r>
            <a:r>
              <a:rPr lang="en-US" sz="1800" dirty="0">
                <a:solidFill>
                  <a:srgbClr val="00269A"/>
                </a:solidFill>
                <a:latin typeface="Calibri" pitchFamily="18"/>
                <a:ea typeface="Microsoft YaHei" pitchFamily="1"/>
                <a:cs typeface="Arial" pitchFamily="2"/>
              </a:rPr>
              <a:t> to occur</a:t>
            </a:r>
          </a:p>
          <a:p>
            <a:pPr marL="555929" indent="-212760">
              <a:spcBef>
                <a:spcPts val="374"/>
              </a:spcBef>
              <a:tabLst>
                <a:tab pos="1239299" algn="l"/>
                <a:tab pos="1925099" algn="l"/>
                <a:tab pos="2610899" algn="l"/>
                <a:tab pos="3296699" algn="l"/>
                <a:tab pos="3982499" algn="l"/>
                <a:tab pos="4668299" algn="l"/>
                <a:tab pos="5354099" algn="l"/>
                <a:tab pos="6039899" algn="l"/>
                <a:tab pos="6725699" algn="l"/>
                <a:tab pos="7411499" algn="l"/>
                <a:tab pos="8097299" algn="l"/>
              </a:tabLst>
            </a:pPr>
            <a:endParaRPr lang="en-US" sz="2000" dirty="0">
              <a:solidFill>
                <a:srgbClr val="00269A"/>
              </a:solidFill>
              <a:latin typeface="Calibri" pitchFamily="18"/>
              <a:ea typeface="Microsoft YaHei" pitchFamily="1"/>
              <a:cs typeface="Arial" pitchFamily="2"/>
            </a:endParaRPr>
          </a:p>
          <a:p>
            <a:pPr marL="255960" indent="-255690">
              <a:spcBef>
                <a:spcPts val="599"/>
              </a:spcBef>
              <a:tabLst>
                <a:tab pos="939329" algn="l"/>
                <a:tab pos="1625130" algn="l"/>
                <a:tab pos="2310930" algn="l"/>
                <a:tab pos="2996730" algn="l"/>
                <a:tab pos="3682530" algn="l"/>
                <a:tab pos="4368329" algn="l"/>
                <a:tab pos="5054130" algn="l"/>
                <a:tab pos="5739930" algn="l"/>
                <a:tab pos="6425730" algn="l"/>
                <a:tab pos="7111530" algn="l"/>
                <a:tab pos="7797330" algn="l"/>
              </a:tabLst>
            </a:pPr>
            <a:endParaRPr lang="en-US" sz="3600" dirty="0">
              <a:solidFill>
                <a:srgbClr val="00269A"/>
              </a:solidFill>
              <a:latin typeface="Calibri" pitchFamily="18"/>
              <a:ea typeface="Microsoft YaHei" pitchFamily="1"/>
              <a:cs typeface="Arial" pitchFamily="2"/>
            </a:endParaRPr>
          </a:p>
          <a:p>
            <a:pPr marL="255960" indent="-255690">
              <a:spcBef>
                <a:spcPts val="599"/>
              </a:spcBef>
              <a:tabLst>
                <a:tab pos="939329" algn="l"/>
                <a:tab pos="1625130" algn="l"/>
                <a:tab pos="2310930" algn="l"/>
                <a:tab pos="2996730" algn="l"/>
                <a:tab pos="3682530" algn="l"/>
                <a:tab pos="4368329" algn="l"/>
                <a:tab pos="5054130" algn="l"/>
                <a:tab pos="5739930" algn="l"/>
                <a:tab pos="6425730" algn="l"/>
                <a:tab pos="7111530" algn="l"/>
                <a:tab pos="7797330" algn="l"/>
              </a:tabLst>
            </a:pPr>
            <a:endParaRPr lang="en-US" sz="3600" dirty="0">
              <a:solidFill>
                <a:srgbClr val="00269A"/>
              </a:solidFill>
              <a:latin typeface="Calibri" pitchFamily="18"/>
              <a:ea typeface="Microsoft YaHei" pitchFamily="1"/>
              <a:cs typeface="Arial" pitchFamily="2"/>
            </a:endParaRPr>
          </a:p>
        </p:txBody>
      </p:sp>
      <p:pic>
        <p:nvPicPr>
          <p:cNvPr id="5" name="Picture 4">
            <a:extLst>
              <a:ext uri="{FF2B5EF4-FFF2-40B4-BE49-F238E27FC236}">
                <a16:creationId xmlns:a16="http://schemas.microsoft.com/office/drawing/2014/main" id="{C3CA7EA5-CF7B-49CF-B1D7-BC27631721FD}"/>
              </a:ext>
            </a:extLst>
          </p:cNvPr>
          <p:cNvPicPr>
            <a:picLocks noChangeAspect="1"/>
          </p:cNvPicPr>
          <p:nvPr/>
        </p:nvPicPr>
        <p:blipFill rotWithShape="1">
          <a:blip r:embed="rId5">
            <a:lum/>
            <a:alphaModFix/>
          </a:blip>
          <a:srcRect l="54377"/>
          <a:stretch/>
        </p:blipFill>
        <p:spPr>
          <a:xfrm>
            <a:off x="6920916" y="4045726"/>
            <a:ext cx="2060977" cy="2576373"/>
          </a:xfrm>
          <a:prstGeom prst="rect">
            <a:avLst/>
          </a:prstGeom>
          <a:noFill/>
          <a:ln>
            <a:noFill/>
          </a:ln>
        </p:spPr>
      </p:pic>
      <p:pic>
        <p:nvPicPr>
          <p:cNvPr id="22530" name="Picture 2" descr="Poka Yoke | Poka yoke, Yoke, Lean six sigma">
            <a:extLst>
              <a:ext uri="{FF2B5EF4-FFF2-40B4-BE49-F238E27FC236}">
                <a16:creationId xmlns:a16="http://schemas.microsoft.com/office/drawing/2014/main" id="{82A79BAB-ECDF-48A5-BF05-E1A74E8D4C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531" y="5113568"/>
            <a:ext cx="2096388" cy="143356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A27EC1DE-FA02-3D52-25B0-42CF6AE650F3}"/>
              </a:ext>
            </a:extLst>
          </p:cNvPr>
          <p:cNvSpPr/>
          <p:nvPr/>
        </p:nvSpPr>
        <p:spPr>
          <a:xfrm>
            <a:off x="2028825" y="2675417"/>
            <a:ext cx="680661" cy="161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45AE06D-CFE0-6265-9068-701705810E12}"/>
              </a:ext>
            </a:extLst>
          </p:cNvPr>
          <p:cNvSpPr>
            <a:spLocks noGrp="1"/>
          </p:cNvSpPr>
          <p:nvPr>
            <p:ph type="title"/>
          </p:nvPr>
        </p:nvSpPr>
        <p:spPr>
          <a:xfrm>
            <a:off x="236467" y="211168"/>
            <a:ext cx="7279933" cy="921715"/>
          </a:xfrm>
        </p:spPr>
        <p:txBody>
          <a:bodyPr/>
          <a:lstStyle/>
          <a:p>
            <a:r>
              <a:rPr lang="en-US" dirty="0"/>
              <a:t>D7: Mistake-Proofing as a route to permanence</a:t>
            </a:r>
            <a:br>
              <a:rPr lang="en-US" dirty="0"/>
            </a:br>
            <a:endParaRPr lang="en-US" dirty="0"/>
          </a:p>
        </p:txBody>
      </p:sp>
      <p:pic>
        <p:nvPicPr>
          <p:cNvPr id="9" name="Audio 8">
            <a:hlinkClick r:id="" action="ppaction://media"/>
            <a:extLst>
              <a:ext uri="{FF2B5EF4-FFF2-40B4-BE49-F238E27FC236}">
                <a16:creationId xmlns:a16="http://schemas.microsoft.com/office/drawing/2014/main" id="{4C882064-454A-FA72-6C3E-4BFC4B291AD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5272486" y="4708408"/>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7012"/>
    </mc:Choice>
    <mc:Fallback xmlns="">
      <p:transition spd="slow" advTm="87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3A272E-58F2-4FF2-B4D6-8EAAFA50E516}"/>
              </a:ext>
            </a:extLst>
          </p:cNvPr>
          <p:cNvPicPr>
            <a:picLocks noChangeAspect="1"/>
          </p:cNvPicPr>
          <p:nvPr/>
        </p:nvPicPr>
        <p:blipFill>
          <a:blip r:embed="rId5">
            <a:lum/>
            <a:alphaModFix/>
          </a:blip>
          <a:srcRect/>
          <a:stretch>
            <a:fillRect/>
          </a:stretch>
        </p:blipFill>
        <p:spPr>
          <a:xfrm>
            <a:off x="0" y="2536111"/>
            <a:ext cx="2800440" cy="1842749"/>
          </a:xfrm>
          <a:prstGeom prst="rect">
            <a:avLst/>
          </a:prstGeom>
          <a:noFill/>
          <a:ln>
            <a:noFill/>
          </a:ln>
        </p:spPr>
      </p:pic>
      <p:sp>
        <p:nvSpPr>
          <p:cNvPr id="4" name="Rectangle 1">
            <a:extLst>
              <a:ext uri="{FF2B5EF4-FFF2-40B4-BE49-F238E27FC236}">
                <a16:creationId xmlns:a16="http://schemas.microsoft.com/office/drawing/2014/main" id="{A416E883-C9AE-4FBB-9863-CD8B18D3CC4E}"/>
              </a:ext>
            </a:extLst>
          </p:cNvPr>
          <p:cNvSpPr/>
          <p:nvPr/>
        </p:nvSpPr>
        <p:spPr>
          <a:xfrm>
            <a:off x="8455723" y="1836810"/>
            <a:ext cx="446855" cy="2576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9120" tIns="34560" rIns="69120" bIns="34560" anchor="t" anchorCtr="0" compatLnSpc="0">
            <a:spAutoFit/>
          </a:bodyPr>
          <a:lstStyle/>
          <a:p>
            <a:pPr algn="ct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200" b="1">
                <a:solidFill>
                  <a:srgbClr val="000000"/>
                </a:solidFill>
                <a:latin typeface="News Gothic MT" pitchFamily="34"/>
                <a:ea typeface="Microsoft YaHei" pitchFamily="1"/>
                <a:cs typeface="Arial" pitchFamily="2"/>
              </a:rPr>
              <a:t>BEST</a:t>
            </a:r>
          </a:p>
        </p:txBody>
      </p:sp>
      <p:sp>
        <p:nvSpPr>
          <p:cNvPr id="5" name="Rectangle 2">
            <a:extLst>
              <a:ext uri="{FF2B5EF4-FFF2-40B4-BE49-F238E27FC236}">
                <a16:creationId xmlns:a16="http://schemas.microsoft.com/office/drawing/2014/main" id="{1F5E7373-EFB9-4F77-8235-34C94D34FCB1}"/>
              </a:ext>
            </a:extLst>
          </p:cNvPr>
          <p:cNvSpPr/>
          <p:nvPr/>
        </p:nvSpPr>
        <p:spPr>
          <a:xfrm>
            <a:off x="8370484" y="5165910"/>
            <a:ext cx="613823" cy="2576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69120" tIns="34560" rIns="69120" bIns="34560" anchor="t" anchorCtr="0" compatLnSpc="0">
            <a:spAutoFit/>
          </a:bodyPr>
          <a:lstStyle/>
          <a:p>
            <a:pPr algn="ctr">
              <a:tabLst>
                <a:tab pos="0" algn="l"/>
                <a:tab pos="342900" algn="l"/>
                <a:tab pos="685800" algn="l"/>
                <a:tab pos="1028699" algn="l"/>
                <a:tab pos="1371600" algn="l"/>
                <a:tab pos="1714500" algn="l"/>
                <a:tab pos="2057399" algn="l"/>
                <a:tab pos="2400300" algn="l"/>
                <a:tab pos="2743200" algn="l"/>
                <a:tab pos="3086100" algn="l"/>
                <a:tab pos="3429000" algn="l"/>
                <a:tab pos="3771900" algn="l"/>
                <a:tab pos="4114799" algn="l"/>
                <a:tab pos="4457700" algn="l"/>
                <a:tab pos="4800599" algn="l"/>
                <a:tab pos="5143500" algn="l"/>
                <a:tab pos="5486400" algn="l"/>
                <a:tab pos="5829300" algn="l"/>
                <a:tab pos="6172200" algn="l"/>
                <a:tab pos="6515100" algn="l"/>
                <a:tab pos="6858000" algn="l"/>
              </a:tabLst>
            </a:pPr>
            <a:r>
              <a:rPr lang="en-US" sz="1200" b="1">
                <a:solidFill>
                  <a:srgbClr val="000000"/>
                </a:solidFill>
                <a:latin typeface="News Gothic MT" pitchFamily="34"/>
                <a:ea typeface="Microsoft YaHei" pitchFamily="1"/>
                <a:cs typeface="Arial" pitchFamily="2"/>
              </a:rPr>
              <a:t>WORST</a:t>
            </a:r>
          </a:p>
        </p:txBody>
      </p:sp>
      <p:sp>
        <p:nvSpPr>
          <p:cNvPr id="6" name="Text Box 4">
            <a:extLst>
              <a:ext uri="{FF2B5EF4-FFF2-40B4-BE49-F238E27FC236}">
                <a16:creationId xmlns:a16="http://schemas.microsoft.com/office/drawing/2014/main" id="{2341A2CE-3663-4EC5-8FB7-EBEB8F8A2D1C}"/>
              </a:ext>
            </a:extLst>
          </p:cNvPr>
          <p:cNvSpPr/>
          <p:nvPr/>
        </p:nvSpPr>
        <p:spPr>
          <a:xfrm>
            <a:off x="2701350" y="1836810"/>
            <a:ext cx="5675400" cy="355617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3750" rIns="67500" bIns="33750" anchor="t" anchorCtr="0" compatLnSpc="0">
            <a:noAutofit/>
          </a:bodyPr>
          <a:lstStyle/>
          <a:p>
            <a:pPr marL="342900" indent="-342629">
              <a:spcBef>
                <a:spcPts val="938"/>
              </a:spcBef>
              <a:buClr>
                <a:srgbClr val="00CC00"/>
              </a:buClr>
              <a:buSzPct val="100000"/>
              <a:buFont typeface="Arial" pitchFamily="32"/>
              <a:buChar char="•"/>
              <a:tabLst>
                <a:tab pos="1113209" algn="l"/>
                <a:tab pos="1799010" algn="l"/>
                <a:tab pos="2484810" algn="l"/>
                <a:tab pos="3170610" algn="l"/>
                <a:tab pos="3856410" algn="l"/>
                <a:tab pos="4542210" algn="l"/>
                <a:tab pos="5228010" algn="l"/>
                <a:tab pos="5913810" algn="l"/>
                <a:tab pos="6599610" algn="l"/>
                <a:tab pos="7285410" algn="l"/>
                <a:tab pos="7971210" algn="l"/>
              </a:tabLst>
            </a:pPr>
            <a:r>
              <a:rPr lang="en-US" sz="1500" b="1" i="1" u="sng" dirty="0">
                <a:solidFill>
                  <a:srgbClr val="000000"/>
                </a:solidFill>
                <a:latin typeface="Arial" pitchFamily="34"/>
                <a:ea typeface="Microsoft YaHei" pitchFamily="2"/>
                <a:cs typeface="Geneva" pitchFamily="2"/>
              </a:rPr>
              <a:t>Eliminate the variable</a:t>
            </a:r>
            <a:r>
              <a:rPr lang="en-US" sz="1500" b="1" i="1" dirty="0">
                <a:solidFill>
                  <a:srgbClr val="000000"/>
                </a:solidFill>
                <a:latin typeface="Arial" pitchFamily="34"/>
                <a:ea typeface="Microsoft YaHei" pitchFamily="2"/>
                <a:cs typeface="Geneva" pitchFamily="2"/>
              </a:rPr>
              <a:t>:</a:t>
            </a:r>
            <a:r>
              <a:rPr lang="en-US" sz="1500" dirty="0">
                <a:solidFill>
                  <a:srgbClr val="000000"/>
                </a:solidFill>
                <a:latin typeface="Arial" pitchFamily="34"/>
                <a:ea typeface="Microsoft YaHei" pitchFamily="2"/>
                <a:cs typeface="Geneva" pitchFamily="2"/>
              </a:rPr>
              <a:t> Eliminate it by understanding variable interactions or by </a:t>
            </a:r>
            <a:r>
              <a:rPr lang="en-US" sz="1500" b="1" i="1" u="sng" dirty="0">
                <a:solidFill>
                  <a:srgbClr val="000000"/>
                </a:solidFill>
                <a:latin typeface="Arial" pitchFamily="34"/>
                <a:ea typeface="Microsoft YaHei" pitchFamily="2"/>
                <a:cs typeface="Geneva" pitchFamily="2"/>
              </a:rPr>
              <a:t>mistake proofing</a:t>
            </a:r>
            <a:r>
              <a:rPr lang="en-US" sz="1500" dirty="0">
                <a:solidFill>
                  <a:srgbClr val="000000"/>
                </a:solidFill>
                <a:latin typeface="Arial" pitchFamily="34"/>
                <a:ea typeface="Microsoft YaHei" pitchFamily="2"/>
                <a:cs typeface="Geneva" pitchFamily="2"/>
              </a:rPr>
              <a:t>.</a:t>
            </a:r>
          </a:p>
          <a:p>
            <a:pPr marL="342900" indent="-342629">
              <a:spcBef>
                <a:spcPts val="938"/>
              </a:spcBef>
              <a:buClr>
                <a:srgbClr val="000000"/>
              </a:buClr>
              <a:buSzPct val="100000"/>
              <a:buFont typeface="Arial" pitchFamily="32"/>
              <a:buChar char="•"/>
              <a:tabLst>
                <a:tab pos="1113209" algn="l"/>
                <a:tab pos="1799010" algn="l"/>
                <a:tab pos="2484810" algn="l"/>
                <a:tab pos="3170610" algn="l"/>
                <a:tab pos="3856410" algn="l"/>
                <a:tab pos="4542210" algn="l"/>
                <a:tab pos="5228010" algn="l"/>
                <a:tab pos="5913810" algn="l"/>
                <a:tab pos="6599610" algn="l"/>
                <a:tab pos="7285410" algn="l"/>
                <a:tab pos="7971210" algn="l"/>
              </a:tabLst>
            </a:pPr>
            <a:r>
              <a:rPr lang="en-US" sz="1500" b="1" i="1" dirty="0">
                <a:solidFill>
                  <a:srgbClr val="000000"/>
                </a:solidFill>
                <a:latin typeface="Arial" pitchFamily="34"/>
                <a:ea typeface="Microsoft YaHei" pitchFamily="2"/>
                <a:cs typeface="Geneva" pitchFamily="2"/>
              </a:rPr>
              <a:t>Automate the variable:</a:t>
            </a:r>
            <a:r>
              <a:rPr lang="en-US" sz="1500" dirty="0">
                <a:solidFill>
                  <a:srgbClr val="000000"/>
                </a:solidFill>
                <a:latin typeface="Arial" pitchFamily="34"/>
                <a:ea typeface="Microsoft YaHei" pitchFamily="2"/>
                <a:cs typeface="Geneva" pitchFamily="2"/>
              </a:rPr>
              <a:t> Implement automated controls that require little or no manual intervention.</a:t>
            </a:r>
          </a:p>
          <a:p>
            <a:pPr marL="342900" indent="-342629">
              <a:spcBef>
                <a:spcPts val="938"/>
              </a:spcBef>
              <a:buClr>
                <a:srgbClr val="000000"/>
              </a:buClr>
              <a:buSzPct val="100000"/>
              <a:buFont typeface="Arial" pitchFamily="32"/>
              <a:buChar char="•"/>
              <a:tabLst>
                <a:tab pos="1113209" algn="l"/>
                <a:tab pos="1799010" algn="l"/>
                <a:tab pos="2484810" algn="l"/>
                <a:tab pos="3170610" algn="l"/>
                <a:tab pos="3856410" algn="l"/>
                <a:tab pos="4542210" algn="l"/>
                <a:tab pos="5228010" algn="l"/>
                <a:tab pos="5913810" algn="l"/>
                <a:tab pos="6599610" algn="l"/>
                <a:tab pos="7285410" algn="l"/>
                <a:tab pos="7971210" algn="l"/>
              </a:tabLst>
            </a:pPr>
            <a:r>
              <a:rPr lang="en-US" sz="1500" b="1" i="1" dirty="0">
                <a:solidFill>
                  <a:srgbClr val="000000"/>
                </a:solidFill>
                <a:latin typeface="Arial" pitchFamily="34"/>
                <a:ea typeface="Microsoft YaHei" pitchFamily="2"/>
                <a:cs typeface="Geneva" pitchFamily="2"/>
              </a:rPr>
              <a:t>Control the Leading Indicators:</a:t>
            </a:r>
            <a:r>
              <a:rPr lang="en-US" sz="1500" dirty="0">
                <a:solidFill>
                  <a:srgbClr val="000000"/>
                </a:solidFill>
                <a:latin typeface="Arial" pitchFamily="34"/>
                <a:ea typeface="Microsoft YaHei" pitchFamily="2"/>
                <a:cs typeface="Geneva" pitchFamily="2"/>
              </a:rPr>
              <a:t>  Control the performance of the LEADING INDICATORS that drive the lagging indicator of process performance. This requires knowledge of the true leading indicators and ability to control the processes involved.</a:t>
            </a:r>
          </a:p>
          <a:p>
            <a:pPr marL="342900" indent="-342629">
              <a:spcBef>
                <a:spcPts val="938"/>
              </a:spcBef>
              <a:buClr>
                <a:srgbClr val="000000"/>
              </a:buClr>
              <a:buSzPct val="100000"/>
              <a:buFont typeface="Arial" pitchFamily="32"/>
              <a:buChar char="•"/>
              <a:tabLst>
                <a:tab pos="1113209" algn="l"/>
                <a:tab pos="1799010" algn="l"/>
                <a:tab pos="2484810" algn="l"/>
                <a:tab pos="3170610" algn="l"/>
                <a:tab pos="3856410" algn="l"/>
                <a:tab pos="4542210" algn="l"/>
                <a:tab pos="5228010" algn="l"/>
                <a:tab pos="5913810" algn="l"/>
                <a:tab pos="6599610" algn="l"/>
                <a:tab pos="7285410" algn="l"/>
                <a:tab pos="7971210" algn="l"/>
              </a:tabLst>
            </a:pPr>
            <a:r>
              <a:rPr lang="en-US" sz="1500" b="1" i="1" dirty="0">
                <a:solidFill>
                  <a:srgbClr val="000000"/>
                </a:solidFill>
                <a:latin typeface="Arial" pitchFamily="34"/>
                <a:ea typeface="Microsoft YaHei" pitchFamily="2"/>
                <a:cs typeface="Geneva" pitchFamily="2"/>
              </a:rPr>
              <a:t>Control the Lagging Indicator:</a:t>
            </a:r>
            <a:r>
              <a:rPr lang="en-US" sz="1500" dirty="0">
                <a:solidFill>
                  <a:srgbClr val="000000"/>
                </a:solidFill>
                <a:latin typeface="Arial" pitchFamily="34"/>
                <a:ea typeface="Microsoft YaHei" pitchFamily="2"/>
                <a:cs typeface="Geneva" pitchFamily="2"/>
              </a:rPr>
              <a:t> Often used in industry (i.e., 100% Inspection), but it’s too late when an incident occurs-prevention is better.</a:t>
            </a:r>
          </a:p>
          <a:p>
            <a:pPr marL="342900" indent="-342629">
              <a:spcBef>
                <a:spcPts val="938"/>
              </a:spcBef>
              <a:buClr>
                <a:srgbClr val="000000"/>
              </a:buClr>
              <a:buSzPct val="100000"/>
              <a:buFont typeface="Arial" pitchFamily="32"/>
              <a:buChar char="•"/>
              <a:tabLst>
                <a:tab pos="1113209" algn="l"/>
                <a:tab pos="1799010" algn="l"/>
                <a:tab pos="2484810" algn="l"/>
                <a:tab pos="3170610" algn="l"/>
                <a:tab pos="3856410" algn="l"/>
                <a:tab pos="4542210" algn="l"/>
                <a:tab pos="5228010" algn="l"/>
                <a:tab pos="5913810" algn="l"/>
                <a:tab pos="6599610" algn="l"/>
                <a:tab pos="7285410" algn="l"/>
                <a:tab pos="7971210" algn="l"/>
              </a:tabLst>
            </a:pPr>
            <a:r>
              <a:rPr lang="en-US" sz="1500" b="1" i="1" dirty="0">
                <a:solidFill>
                  <a:srgbClr val="000000"/>
                </a:solidFill>
                <a:latin typeface="Arial" pitchFamily="34"/>
                <a:ea typeface="Microsoft YaHei" pitchFamily="2"/>
                <a:cs typeface="Geneva" pitchFamily="2"/>
              </a:rPr>
              <a:t>S.O.P.:</a:t>
            </a:r>
            <a:r>
              <a:rPr lang="en-US" sz="1500" dirty="0">
                <a:solidFill>
                  <a:srgbClr val="000000"/>
                </a:solidFill>
                <a:latin typeface="Arial" pitchFamily="34"/>
                <a:ea typeface="Microsoft YaHei" pitchFamily="2"/>
                <a:cs typeface="Geneva" pitchFamily="2"/>
              </a:rPr>
              <a:t> This is changing the standard operating procedure implemented to detect defects. The action is not sustainable in short term or long term.</a:t>
            </a:r>
            <a:br>
              <a:rPr lang="en-US" sz="1500" dirty="0">
                <a:solidFill>
                  <a:srgbClr val="000000"/>
                </a:solidFill>
                <a:latin typeface="Arial" pitchFamily="34"/>
                <a:ea typeface="Microsoft YaHei" pitchFamily="2"/>
                <a:cs typeface="Geneva" pitchFamily="2"/>
              </a:rPr>
            </a:br>
            <a:br>
              <a:rPr lang="en-US" sz="1500" dirty="0">
                <a:solidFill>
                  <a:srgbClr val="000000"/>
                </a:solidFill>
                <a:latin typeface="Arial" pitchFamily="34"/>
                <a:ea typeface="Microsoft YaHei" pitchFamily="2"/>
                <a:cs typeface="Geneva" pitchFamily="2"/>
              </a:rPr>
            </a:br>
            <a:r>
              <a:rPr lang="en-US" sz="1500" dirty="0">
                <a:solidFill>
                  <a:srgbClr val="000000"/>
                </a:solidFill>
                <a:latin typeface="Arial" pitchFamily="34"/>
                <a:ea typeface="Microsoft YaHei" pitchFamily="2"/>
                <a:cs typeface="Geneva" pitchFamily="2"/>
              </a:rPr>
              <a:t>(Training is HOW you change the SOP… that is why Training is neither a Root Cause nor a Corrective Action).</a:t>
            </a:r>
          </a:p>
        </p:txBody>
      </p:sp>
      <p:sp>
        <p:nvSpPr>
          <p:cNvPr id="7" name="Freeform 5">
            <a:extLst>
              <a:ext uri="{FF2B5EF4-FFF2-40B4-BE49-F238E27FC236}">
                <a16:creationId xmlns:a16="http://schemas.microsoft.com/office/drawing/2014/main" id="{49F2142E-16A3-4747-8C72-A74162FDF928}"/>
              </a:ext>
            </a:extLst>
          </p:cNvPr>
          <p:cNvSpPr/>
          <p:nvPr/>
        </p:nvSpPr>
        <p:spPr>
          <a:xfrm rot="5400000">
            <a:off x="7159321" y="3445470"/>
            <a:ext cx="3047759" cy="416340"/>
          </a:xfrm>
          <a:custGeom>
            <a:avLst/>
            <a:gdLst>
              <a:gd name="f0" fmla="val 0"/>
              <a:gd name="f1" fmla="val 21600"/>
              <a:gd name="f2" fmla="val 20157"/>
              <a:gd name="f3" fmla="val 8146"/>
              <a:gd name="f4" fmla="val 3375"/>
              <a:gd name="f5" fmla="val 13454"/>
              <a:gd name="f6" fmla="val 10800"/>
              <a:gd name="f7" fmla="val 1350"/>
              <a:gd name="f8" fmla="val 2700"/>
              <a:gd name="f9" fmla="val 675"/>
            </a:gdLst>
            <a:ahLst/>
            <a:cxnLst>
              <a:cxn ang="3cd4">
                <a:pos x="hc" y="t"/>
              </a:cxn>
              <a:cxn ang="0">
                <a:pos x="r" y="vc"/>
              </a:cxn>
              <a:cxn ang="cd4">
                <a:pos x="hc" y="b"/>
              </a:cxn>
              <a:cxn ang="cd2">
                <a:pos x="l" y="vc"/>
              </a:cxn>
            </a:cxnLst>
            <a:rect l="l" t="t" r="r" b="b"/>
            <a:pathLst>
              <a:path w="21600" h="21600">
                <a:moveTo>
                  <a:pt x="f2" y="f0"/>
                </a:moveTo>
                <a:lnTo>
                  <a:pt x="f2" y="f3"/>
                </a:lnTo>
                <a:lnTo>
                  <a:pt x="f4" y="f3"/>
                </a:lnTo>
                <a:lnTo>
                  <a:pt x="f4" y="f5"/>
                </a:lnTo>
                <a:lnTo>
                  <a:pt x="f2" y="f5"/>
                </a:lnTo>
                <a:lnTo>
                  <a:pt x="f2" y="f1"/>
                </a:lnTo>
                <a:lnTo>
                  <a:pt x="f1" y="f6"/>
                </a:lnTo>
                <a:lnTo>
                  <a:pt x="f2" y="f0"/>
                </a:lnTo>
                <a:close/>
              </a:path>
              <a:path w="21600" h="21600">
                <a:moveTo>
                  <a:pt x="f7" y="f3"/>
                </a:moveTo>
                <a:lnTo>
                  <a:pt x="f7" y="f5"/>
                </a:lnTo>
                <a:lnTo>
                  <a:pt x="f8" y="f5"/>
                </a:lnTo>
                <a:lnTo>
                  <a:pt x="f8" y="f3"/>
                </a:lnTo>
                <a:lnTo>
                  <a:pt x="f7" y="f3"/>
                </a:lnTo>
                <a:close/>
              </a:path>
              <a:path w="21600" h="21600">
                <a:moveTo>
                  <a:pt x="f0" y="f3"/>
                </a:moveTo>
                <a:lnTo>
                  <a:pt x="f0" y="f5"/>
                </a:lnTo>
                <a:lnTo>
                  <a:pt x="f9" y="f5"/>
                </a:lnTo>
                <a:lnTo>
                  <a:pt x="f9" y="f3"/>
                </a:lnTo>
                <a:lnTo>
                  <a:pt x="f0" y="f3"/>
                </a:lnTo>
                <a:close/>
              </a:path>
            </a:pathLst>
          </a:custGeom>
          <a:gradFill>
            <a:gsLst>
              <a:gs pos="0">
                <a:srgbClr val="00CC00"/>
              </a:gs>
              <a:gs pos="100000">
                <a:srgbClr val="FF0000"/>
              </a:gs>
            </a:gsLst>
            <a:lin ang="5400000"/>
          </a:gradFill>
          <a:ln w="12600">
            <a:solidFill>
              <a:srgbClr val="99CC00"/>
            </a:solidFill>
            <a:prstDash val="solid"/>
            <a:miter/>
          </a:ln>
        </p:spPr>
        <p:txBody>
          <a:bodyPr vert="horz" wrap="none" lIns="67500" tIns="33750" rIns="67500" bIns="33750" anchor="ctr" anchorCtr="0" compatLnSpc="0">
            <a:noAutofit/>
          </a:bodyPr>
          <a:lstStyle/>
          <a:p>
            <a:endParaRPr lang="en-US" sz="1350">
              <a:solidFill>
                <a:srgbClr val="000000"/>
              </a:solidFill>
              <a:latin typeface="Calibri" pitchFamily="18"/>
              <a:ea typeface="Microsoft YaHei" pitchFamily="2"/>
              <a:cs typeface="Arial" pitchFamily="2"/>
            </a:endParaRPr>
          </a:p>
        </p:txBody>
      </p:sp>
      <p:sp>
        <p:nvSpPr>
          <p:cNvPr id="8" name="Title 7">
            <a:extLst>
              <a:ext uri="{FF2B5EF4-FFF2-40B4-BE49-F238E27FC236}">
                <a16:creationId xmlns:a16="http://schemas.microsoft.com/office/drawing/2014/main" id="{50AE298D-1E9F-480F-FE2B-75068832B722}"/>
              </a:ext>
            </a:extLst>
          </p:cNvPr>
          <p:cNvSpPr>
            <a:spLocks noGrp="1"/>
          </p:cNvSpPr>
          <p:nvPr>
            <p:ph type="title"/>
          </p:nvPr>
        </p:nvSpPr>
        <p:spPr>
          <a:xfrm>
            <a:off x="206262" y="104587"/>
            <a:ext cx="7279933" cy="921715"/>
          </a:xfrm>
        </p:spPr>
        <p:txBody>
          <a:bodyPr/>
          <a:lstStyle/>
          <a:p>
            <a:r>
              <a:rPr lang="en-US" dirty="0"/>
              <a:t>D7 Mistake-Proofing – Levels of Prevention</a:t>
            </a:r>
            <a:br>
              <a:rPr lang="en-US" dirty="0"/>
            </a:br>
            <a:endParaRPr lang="en-US" dirty="0"/>
          </a:p>
        </p:txBody>
      </p:sp>
      <p:sp>
        <p:nvSpPr>
          <p:cNvPr id="9" name="Rectangle 8">
            <a:extLst>
              <a:ext uri="{FF2B5EF4-FFF2-40B4-BE49-F238E27FC236}">
                <a16:creationId xmlns:a16="http://schemas.microsoft.com/office/drawing/2014/main" id="{DDDEC61E-1874-2D35-998E-5BAE6F6A098D}"/>
              </a:ext>
            </a:extLst>
          </p:cNvPr>
          <p:cNvSpPr/>
          <p:nvPr/>
        </p:nvSpPr>
        <p:spPr>
          <a:xfrm>
            <a:off x="-92089" y="3917633"/>
            <a:ext cx="1079863" cy="238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Product</a:t>
            </a:r>
            <a:endParaRPr lang="en-US" dirty="0"/>
          </a:p>
        </p:txBody>
      </p:sp>
      <p:sp>
        <p:nvSpPr>
          <p:cNvPr id="11" name="TextBox 10">
            <a:extLst>
              <a:ext uri="{FF2B5EF4-FFF2-40B4-BE49-F238E27FC236}">
                <a16:creationId xmlns:a16="http://schemas.microsoft.com/office/drawing/2014/main" id="{FE56698C-04D9-589C-97C4-D5148F734CE8}"/>
              </a:ext>
            </a:extLst>
          </p:cNvPr>
          <p:cNvSpPr txBox="1"/>
          <p:nvPr/>
        </p:nvSpPr>
        <p:spPr>
          <a:xfrm>
            <a:off x="0" y="3303596"/>
            <a:ext cx="4572000" cy="307777"/>
          </a:xfrm>
          <a:prstGeom prst="rect">
            <a:avLst/>
          </a:prstGeom>
          <a:noFill/>
        </p:spPr>
        <p:txBody>
          <a:bodyPr wrap="square">
            <a:spAutoFit/>
          </a:bodyPr>
          <a:lstStyle/>
          <a:p>
            <a:r>
              <a:rPr lang="en-US" sz="1400" dirty="0">
                <a:solidFill>
                  <a:schemeClr val="bg1"/>
                </a:solidFill>
              </a:rPr>
              <a:t>Process</a:t>
            </a:r>
            <a:endParaRPr lang="en-US" dirty="0">
              <a:solidFill>
                <a:schemeClr val="bg1"/>
              </a:solidFill>
            </a:endParaRPr>
          </a:p>
        </p:txBody>
      </p:sp>
      <p:sp>
        <p:nvSpPr>
          <p:cNvPr id="12" name="TextBox 11">
            <a:extLst>
              <a:ext uri="{FF2B5EF4-FFF2-40B4-BE49-F238E27FC236}">
                <a16:creationId xmlns:a16="http://schemas.microsoft.com/office/drawing/2014/main" id="{438D0826-E7C3-7F84-74DA-F7CDD10B6D18}"/>
              </a:ext>
            </a:extLst>
          </p:cNvPr>
          <p:cNvSpPr txBox="1"/>
          <p:nvPr/>
        </p:nvSpPr>
        <p:spPr>
          <a:xfrm>
            <a:off x="0" y="2854951"/>
            <a:ext cx="4572000" cy="307777"/>
          </a:xfrm>
          <a:prstGeom prst="rect">
            <a:avLst/>
          </a:prstGeom>
          <a:noFill/>
        </p:spPr>
        <p:txBody>
          <a:bodyPr wrap="square">
            <a:spAutoFit/>
          </a:bodyPr>
          <a:lstStyle/>
          <a:p>
            <a:r>
              <a:rPr lang="en-US" sz="1400" dirty="0">
                <a:solidFill>
                  <a:schemeClr val="bg1"/>
                </a:solidFill>
              </a:rPr>
              <a:t>Design</a:t>
            </a:r>
            <a:endParaRPr lang="en-US" dirty="0">
              <a:solidFill>
                <a:schemeClr val="bg1"/>
              </a:solidFill>
            </a:endParaRPr>
          </a:p>
        </p:txBody>
      </p:sp>
      <p:pic>
        <p:nvPicPr>
          <p:cNvPr id="13" name="Audio 12">
            <a:hlinkClick r:id="" action="ppaction://media"/>
            <a:extLst>
              <a:ext uri="{FF2B5EF4-FFF2-40B4-BE49-F238E27FC236}">
                <a16:creationId xmlns:a16="http://schemas.microsoft.com/office/drawing/2014/main" id="{1B597580-BA6E-60A3-01B2-5F1F24FF71A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443187" y="4579759"/>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1534"/>
    </mc:Choice>
    <mc:Fallback xmlns="">
      <p:transition spd="slow" advTm="10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2D61D6E-5DCB-407E-B4CA-3B1B597300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4384"/>
          <a:stretch/>
        </p:blipFill>
        <p:spPr bwMode="auto">
          <a:xfrm>
            <a:off x="4993469" y="1180494"/>
            <a:ext cx="3790332" cy="2326710"/>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893378C-D080-48F9-9D6D-D562BCD99C38}"/>
              </a:ext>
            </a:extLst>
          </p:cNvPr>
          <p:cNvSpPr>
            <a:spLocks noGrp="1"/>
          </p:cNvSpPr>
          <p:nvPr>
            <p:ph type="sldNum" sz="quarter" idx="4"/>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2A2F39E-E4DB-494E-AB40-38356C65078C}" type="slidenum">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069AB2A-99E9-4AF7-AFDB-DA6F7801CE8B}"/>
              </a:ext>
            </a:extLst>
          </p:cNvPr>
          <p:cNvSpPr>
            <a:spLocks noGrp="1"/>
          </p:cNvSpPr>
          <p:nvPr>
            <p:ph type="title"/>
          </p:nvPr>
        </p:nvSpPr>
        <p:spPr/>
        <p:txBody>
          <a:bodyPr vert="horz" lIns="91440" tIns="45720" rIns="91440" bIns="45720" rtlCol="0" anchor="ctr">
            <a:normAutofit/>
          </a:bodyPr>
          <a:lstStyle/>
          <a:p>
            <a:pPr defTabSz="914400"/>
            <a:r>
              <a:rPr lang="en-US" sz="3000" kern="1200" dirty="0">
                <a:solidFill>
                  <a:schemeClr val="tx1"/>
                </a:solidFill>
                <a:latin typeface="+mj-lt"/>
                <a:ea typeface="+mj-ea"/>
                <a:cs typeface="+mj-cs"/>
              </a:rPr>
              <a:t>A few words about Reach Across</a:t>
            </a:r>
          </a:p>
        </p:txBody>
      </p:sp>
      <p:sp>
        <p:nvSpPr>
          <p:cNvPr id="3" name="Content Placeholder 2">
            <a:extLst>
              <a:ext uri="{FF2B5EF4-FFF2-40B4-BE49-F238E27FC236}">
                <a16:creationId xmlns:a16="http://schemas.microsoft.com/office/drawing/2014/main" id="{B48A5D2D-060F-473F-910F-DD995250491E}"/>
              </a:ext>
            </a:extLst>
          </p:cNvPr>
          <p:cNvSpPr>
            <a:spLocks noGrp="1"/>
          </p:cNvSpPr>
          <p:nvPr>
            <p:ph sz="quarter" idx="4294967295"/>
          </p:nvPr>
        </p:nvSpPr>
        <p:spPr>
          <a:xfrm>
            <a:off x="0" y="1158875"/>
            <a:ext cx="4984750" cy="4508500"/>
          </a:xfrm>
          <a:prstGeom prst="rect">
            <a:avLst/>
          </a:prstGeom>
        </p:spPr>
        <p:txBody>
          <a:bodyPr vert="horz" lIns="91440" tIns="45720" rIns="91440" bIns="45720" rtlCol="0">
            <a:noAutofit/>
          </a:bodyPr>
          <a:lstStyle/>
          <a:p>
            <a:pPr marL="2112" indent="0" defTabSz="914400">
              <a:buNone/>
            </a:pPr>
            <a:r>
              <a:rPr lang="en-US" sz="1600" dirty="0">
                <a:solidFill>
                  <a:schemeClr val="tx1"/>
                </a:solidFill>
              </a:rPr>
              <a:t>Reach across is:</a:t>
            </a:r>
          </a:p>
          <a:p>
            <a:pPr marL="2112" indent="0" defTabSz="914400">
              <a:buNone/>
            </a:pPr>
            <a:r>
              <a:rPr lang="en-US" sz="1600" dirty="0">
                <a:solidFill>
                  <a:schemeClr val="tx1"/>
                </a:solidFill>
              </a:rPr>
              <a:t>Pitching, Catching &amp; Umpiring</a:t>
            </a:r>
            <a:br>
              <a:rPr lang="en-US" sz="1600" dirty="0">
                <a:solidFill>
                  <a:schemeClr val="tx1"/>
                </a:solidFill>
              </a:rPr>
            </a:br>
            <a:endParaRPr lang="en-US" sz="1600" dirty="0">
              <a:solidFill>
                <a:schemeClr val="tx1"/>
              </a:solidFill>
            </a:endParaRPr>
          </a:p>
          <a:p>
            <a:pPr indent="-228600" defTabSz="914400"/>
            <a:r>
              <a:rPr lang="en-US" sz="1600" dirty="0">
                <a:solidFill>
                  <a:schemeClr val="tx1"/>
                </a:solidFill>
              </a:rPr>
              <a:t>Pitching (original Team or Sponsor sends out):</a:t>
            </a:r>
          </a:p>
          <a:p>
            <a:pPr lvl="1" indent="-228600" defTabSz="914400"/>
            <a:r>
              <a:rPr lang="en-US" sz="1600" dirty="0">
                <a:solidFill>
                  <a:schemeClr val="tx1"/>
                </a:solidFill>
              </a:rPr>
              <a:t>The Problem</a:t>
            </a:r>
          </a:p>
          <a:p>
            <a:pPr lvl="1" indent="-228600" defTabSz="914400"/>
            <a:r>
              <a:rPr lang="en-US" sz="1600" dirty="0">
                <a:solidFill>
                  <a:schemeClr val="tx1"/>
                </a:solidFill>
              </a:rPr>
              <a:t>The Root Cause(s)</a:t>
            </a:r>
          </a:p>
          <a:p>
            <a:pPr lvl="1" indent="-228600" defTabSz="914400"/>
            <a:r>
              <a:rPr lang="en-US" sz="1600" dirty="0">
                <a:solidFill>
                  <a:schemeClr val="tx1"/>
                </a:solidFill>
              </a:rPr>
              <a:t>The Solutions</a:t>
            </a:r>
          </a:p>
          <a:p>
            <a:pPr indent="-228600" defTabSz="914400"/>
            <a:r>
              <a:rPr lang="en-US" sz="1600" dirty="0">
                <a:solidFill>
                  <a:schemeClr val="tx1"/>
                </a:solidFill>
              </a:rPr>
              <a:t>Catching (those receiving the pitch)</a:t>
            </a:r>
          </a:p>
          <a:p>
            <a:pPr lvl="1" indent="-228600" defTabSz="914400"/>
            <a:r>
              <a:rPr lang="en-US" sz="1600" dirty="0">
                <a:solidFill>
                  <a:schemeClr val="tx1"/>
                </a:solidFill>
              </a:rPr>
              <a:t>Do I have the same problem?</a:t>
            </a:r>
          </a:p>
          <a:p>
            <a:pPr lvl="1" indent="-228600" defTabSz="914400"/>
            <a:r>
              <a:rPr lang="en-US" sz="1600" dirty="0">
                <a:solidFill>
                  <a:schemeClr val="tx1"/>
                </a:solidFill>
              </a:rPr>
              <a:t>Do I have the same Root Cause(s)</a:t>
            </a:r>
          </a:p>
          <a:p>
            <a:pPr lvl="1" indent="-228600" defTabSz="914400"/>
            <a:r>
              <a:rPr lang="en-US" sz="1600" dirty="0">
                <a:solidFill>
                  <a:schemeClr val="tx1"/>
                </a:solidFill>
              </a:rPr>
              <a:t>What is my action Plan? </a:t>
            </a:r>
            <a:br>
              <a:rPr lang="en-US" sz="1600" dirty="0">
                <a:solidFill>
                  <a:schemeClr val="tx1"/>
                </a:solidFill>
              </a:rPr>
            </a:br>
            <a:r>
              <a:rPr lang="en-US" sz="1600" dirty="0">
                <a:solidFill>
                  <a:schemeClr val="tx1"/>
                </a:solidFill>
              </a:rPr>
              <a:t>(unique to my circumstances)</a:t>
            </a:r>
          </a:p>
          <a:p>
            <a:pPr indent="-228600" defTabSz="914400"/>
            <a:r>
              <a:rPr lang="en-US" sz="1600" dirty="0">
                <a:solidFill>
                  <a:schemeClr val="tx1"/>
                </a:solidFill>
              </a:rPr>
              <a:t>Umpiring (Sponsor &amp; Management)</a:t>
            </a:r>
          </a:p>
          <a:p>
            <a:pPr lvl="1" indent="-228600" defTabSz="914400"/>
            <a:r>
              <a:rPr lang="en-US" sz="1600" dirty="0">
                <a:solidFill>
                  <a:schemeClr val="tx1"/>
                </a:solidFill>
              </a:rPr>
              <a:t>Did the pitchers pitch to the right places (Reach Across based on my knowledge)</a:t>
            </a:r>
          </a:p>
          <a:p>
            <a:pPr lvl="1" indent="-228600" defTabSz="914400"/>
            <a:r>
              <a:rPr lang="en-US" sz="1600" dirty="0">
                <a:solidFill>
                  <a:schemeClr val="tx1"/>
                </a:solidFill>
              </a:rPr>
              <a:t>Did the catchers catch?</a:t>
            </a:r>
          </a:p>
          <a:p>
            <a:pPr lvl="1" indent="-228600" defTabSz="914400"/>
            <a:r>
              <a:rPr lang="en-US" sz="1600" dirty="0">
                <a:solidFill>
                  <a:schemeClr val="tx1"/>
                </a:solidFill>
              </a:rPr>
              <a:t>Are the changes being made?</a:t>
            </a:r>
            <a:br>
              <a:rPr lang="en-US" dirty="0">
                <a:solidFill>
                  <a:schemeClr val="tx1"/>
                </a:solidFill>
              </a:rPr>
            </a:br>
            <a:br>
              <a:rPr lang="en-US" dirty="0">
                <a:solidFill>
                  <a:schemeClr val="tx1"/>
                </a:solidFill>
              </a:rPr>
            </a:br>
            <a:endParaRPr lang="en-US" dirty="0">
              <a:solidFill>
                <a:schemeClr val="tx1"/>
              </a:solidFill>
            </a:endParaRPr>
          </a:p>
        </p:txBody>
      </p:sp>
      <p:pic>
        <p:nvPicPr>
          <p:cNvPr id="5" name="Picture 2" descr="Accountability Chart Stock Illustrations – 155 Accountability Chart Stock  Illustrations, Vectors &amp; Clipart - Dreamstime">
            <a:extLst>
              <a:ext uri="{FF2B5EF4-FFF2-40B4-BE49-F238E27FC236}">
                <a16:creationId xmlns:a16="http://schemas.microsoft.com/office/drawing/2014/main" id="{CE9A77CE-B3E1-44E3-BE8A-078614C025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035"/>
          <a:stretch/>
        </p:blipFill>
        <p:spPr bwMode="auto">
          <a:xfrm>
            <a:off x="5338293" y="4676544"/>
            <a:ext cx="2076450" cy="208949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E70FBAB8-09A7-1AF7-739C-5F4A3A0A08B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83473" y="4708408"/>
            <a:ext cx="2057400" cy="2057400"/>
          </a:xfrm>
          <a:prstGeom prst="ellipse">
            <a:avLst/>
          </a:prstGeom>
        </p:spPr>
      </p:pic>
    </p:spTree>
    <p:extLst>
      <p:ext uri="{BB962C8B-B14F-4D97-AF65-F5344CB8AC3E}">
        <p14:creationId xmlns:p14="http://schemas.microsoft.com/office/powerpoint/2010/main" val="3321347045"/>
      </p:ext>
    </p:extLst>
  </p:cSld>
  <p:clrMapOvr>
    <a:masterClrMapping/>
  </p:clrMapOvr>
  <mc:AlternateContent xmlns:mc="http://schemas.openxmlformats.org/markup-compatibility/2006" xmlns:p14="http://schemas.microsoft.com/office/powerpoint/2010/main">
    <mc:Choice Requires="p14">
      <p:transition spd="slow" p14:dur="2000" advTm="74928"/>
    </mc:Choice>
    <mc:Fallback xmlns="">
      <p:transition spd="slow" advTm="7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CD3285-3491-975A-9DF8-26599D0F9A03}"/>
              </a:ext>
            </a:extLst>
          </p:cNvPr>
          <p:cNvSpPr>
            <a:spLocks noGrp="1"/>
          </p:cNvSpPr>
          <p:nvPr>
            <p:ph type="sldNum" sz="quarter" idx="15"/>
          </p:nvPr>
        </p:nvSpPr>
        <p:spPr/>
        <p:txBody>
          <a:bodyPr/>
          <a:lstStyle/>
          <a:p>
            <a:fld id="{32A2F39E-E4DB-494E-AB40-38356C65078C}" type="slidenum">
              <a:rPr lang="en-US" smtClean="0"/>
              <a:pPr/>
              <a:t>39</a:t>
            </a:fld>
            <a:endParaRPr lang="en-US" dirty="0"/>
          </a:p>
        </p:txBody>
      </p:sp>
      <p:pic>
        <p:nvPicPr>
          <p:cNvPr id="13" name="Audio 12">
            <a:hlinkClick r:id="" action="ppaction://media"/>
            <a:extLst>
              <a:ext uri="{FF2B5EF4-FFF2-40B4-BE49-F238E27FC236}">
                <a16:creationId xmlns:a16="http://schemas.microsoft.com/office/drawing/2014/main" id="{D0932179-A744-C105-462D-BD40B25ADF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54276214"/>
      </p:ext>
    </p:extLst>
  </p:cSld>
  <p:clrMapOvr>
    <a:masterClrMapping/>
  </p:clrMapOvr>
  <mc:AlternateContent xmlns:mc="http://schemas.openxmlformats.org/markup-compatibility/2006" xmlns:p14="http://schemas.microsoft.com/office/powerpoint/2010/main">
    <mc:Choice Requires="p14">
      <p:transition spd="slow" p14:dur="2000" advTm="19449"/>
    </mc:Choice>
    <mc:Fallback xmlns="">
      <p:transition spd="slow" advTm="19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idx="1"/>
          </p:nvPr>
        </p:nvSpPr>
        <p:spPr>
          <a:solidFill>
            <a:srgbClr val="00269A"/>
          </a:solidFill>
        </p:spPr>
        <p:txBody>
          <a:bodyPr/>
          <a:lstStyle/>
          <a:p>
            <a:pPr algn="l">
              <a:spcBef>
                <a:spcPts val="751"/>
              </a:spcBef>
              <a:spcAft>
                <a:spcPts val="0"/>
              </a:spcAft>
            </a:pPr>
            <a:r>
              <a:rPr lang="en-US" sz="2000" dirty="0">
                <a:solidFill>
                  <a:srgbClr val="FFFF00"/>
                </a:solidFill>
                <a:latin typeface="Arial" panose="020B0604020202020204" pitchFamily="34" charset="0"/>
                <a:cs typeface="Arial" panose="020B0604020202020204" pitchFamily="34" charset="0"/>
              </a:rPr>
              <a:t>Below are the 8 “Disciplines” of the 8D framework. </a:t>
            </a:r>
            <a:br>
              <a:rPr lang="en-US" sz="2000" dirty="0">
                <a:solidFill>
                  <a:srgbClr val="FFFF00"/>
                </a:solidFill>
                <a:latin typeface="Arial" panose="020B0604020202020204" pitchFamily="34" charset="0"/>
                <a:cs typeface="Arial" panose="020B0604020202020204" pitchFamily="34" charset="0"/>
              </a:rPr>
            </a:br>
            <a:r>
              <a:rPr lang="en-US" sz="2000" dirty="0">
                <a:solidFill>
                  <a:schemeClr val="bg2">
                    <a:lumMod val="75000"/>
                  </a:schemeClr>
                </a:solidFill>
                <a:latin typeface="Arial" panose="020B0604020202020204" pitchFamily="34" charset="0"/>
                <a:cs typeface="Arial" panose="020B0604020202020204" pitchFamily="34" charset="0"/>
              </a:rPr>
              <a:t>The </a:t>
            </a:r>
            <a:r>
              <a:rPr lang="en-US" sz="2000" dirty="0">
                <a:solidFill>
                  <a:schemeClr val="bg2">
                    <a:lumMod val="75000"/>
                  </a:schemeClr>
                </a:solidFill>
                <a:latin typeface="Arial" panose="020B0604020202020204"/>
                <a:cs typeface="Arial" panose="020B0604020202020204" pitchFamily="34" charset="0"/>
              </a:rPr>
              <a:t>8D “method” was popularized by Ford</a:t>
            </a:r>
            <a:r>
              <a:rPr kumimoji="0" lang="en-US" sz="2000" b="0" i="0" u="none" strike="noStrike" kern="1200" cap="none" spc="0" normalizeH="0" baseline="0" noProof="0" dirty="0">
                <a:ln>
                  <a:noFill/>
                </a:ln>
                <a:solidFill>
                  <a:schemeClr val="bg2">
                    <a:lumMod val="75000"/>
                  </a:schemeClr>
                </a:solidFill>
                <a:effectLst/>
                <a:uLnTx/>
                <a:uFillTx/>
                <a:latin typeface="Arial" panose="020B0604020202020204"/>
                <a:ea typeface="+mn-ea"/>
                <a:cs typeface="+mn-cs"/>
              </a:rPr>
              <a:t> in 1987 as TOPS (Team Oriented Problem Solving).  With roots in MIL-STD-1520C, it has been widely adopted across many industries and business sectors.</a:t>
            </a:r>
            <a:endParaRPr lang="en-US" sz="2000" dirty="0">
              <a:latin typeface="Arial" panose="020B0604020202020204" pitchFamily="34" charset="0"/>
              <a:cs typeface="Arial" panose="020B0604020202020204" pitchFamily="34" charset="0"/>
            </a:endParaRPr>
          </a:p>
          <a:p>
            <a:pPr algn="l">
              <a:spcBef>
                <a:spcPts val="751"/>
              </a:spcBef>
              <a:spcAft>
                <a:spcPts val="0"/>
              </a:spcAft>
              <a:buFont typeface="Arial" pitchFamily="32"/>
              <a:buChar char="•"/>
            </a:pPr>
            <a:r>
              <a:rPr lang="en-US" sz="2000" dirty="0">
                <a:latin typeface="Arial" panose="020B0604020202020204" pitchFamily="34" charset="0"/>
                <a:cs typeface="Arial" panose="020B0604020202020204" pitchFamily="34" charset="0"/>
              </a:rPr>
              <a:t>D1:  Form a team </a:t>
            </a:r>
          </a:p>
          <a:p>
            <a:pPr algn="l">
              <a:spcBef>
                <a:spcPts val="751"/>
              </a:spcBef>
              <a:spcAft>
                <a:spcPts val="0"/>
              </a:spcAft>
              <a:buFont typeface="Arial" pitchFamily="32"/>
              <a:buChar char="•"/>
            </a:pPr>
            <a:r>
              <a:rPr lang="en-US" sz="2000" dirty="0">
                <a:latin typeface="Arial" panose="020B0604020202020204" pitchFamily="34" charset="0"/>
                <a:cs typeface="Arial" panose="020B0604020202020204" pitchFamily="34" charset="0"/>
              </a:rPr>
              <a:t>D2:  Describe the problem </a:t>
            </a:r>
            <a:r>
              <a:rPr lang="en-US" sz="2000" dirty="0">
                <a:solidFill>
                  <a:schemeClr val="bg2">
                    <a:lumMod val="90000"/>
                  </a:schemeClr>
                </a:solidFill>
                <a:latin typeface="Arial" panose="020B0604020202020204" pitchFamily="34" charset="0"/>
                <a:cs typeface="Arial" panose="020B0604020202020204" pitchFamily="34" charset="0"/>
              </a:rPr>
              <a:t>(in the NG’s words)</a:t>
            </a:r>
          </a:p>
          <a:p>
            <a:pPr algn="l">
              <a:spcBef>
                <a:spcPts val="751"/>
              </a:spcBef>
              <a:spcAft>
                <a:spcPts val="0"/>
              </a:spcAft>
              <a:buFont typeface="Arial" pitchFamily="32"/>
              <a:buChar char="•"/>
            </a:pPr>
            <a:r>
              <a:rPr lang="en-US" sz="2000" dirty="0">
                <a:latin typeface="Arial" panose="020B0604020202020204" pitchFamily="34" charset="0"/>
                <a:cs typeface="Arial" panose="020B0604020202020204" pitchFamily="34" charset="0"/>
              </a:rPr>
              <a:t>D3:  Implement Containment </a:t>
            </a:r>
            <a:r>
              <a:rPr lang="en-US" sz="2000" dirty="0">
                <a:solidFill>
                  <a:schemeClr val="bg2">
                    <a:lumMod val="90000"/>
                  </a:schemeClr>
                </a:solidFill>
                <a:latin typeface="Arial" panose="020B0604020202020204" pitchFamily="34" charset="0"/>
                <a:cs typeface="Arial" panose="020B0604020202020204" pitchFamily="34" charset="0"/>
              </a:rPr>
              <a:t>(including Reach-Back &amp; Reach Across)</a:t>
            </a:r>
          </a:p>
          <a:p>
            <a:pPr algn="l">
              <a:spcBef>
                <a:spcPts val="751"/>
              </a:spcBef>
              <a:spcAft>
                <a:spcPts val="0"/>
              </a:spcAft>
              <a:buFont typeface="Arial" pitchFamily="32"/>
              <a:buChar char="•"/>
            </a:pPr>
            <a:r>
              <a:rPr lang="en-US" sz="2000" dirty="0">
                <a:latin typeface="Arial" panose="020B0604020202020204" pitchFamily="34" charset="0"/>
                <a:cs typeface="Arial" panose="020B0604020202020204" pitchFamily="34" charset="0"/>
              </a:rPr>
              <a:t>D4:  Identify Root Causes </a:t>
            </a:r>
            <a:r>
              <a:rPr lang="en-US" sz="2000" dirty="0">
                <a:solidFill>
                  <a:schemeClr val="bg2">
                    <a:lumMod val="90000"/>
                  </a:schemeClr>
                </a:solidFill>
                <a:latin typeface="Arial" panose="020B0604020202020204" pitchFamily="34" charset="0"/>
                <a:cs typeface="Arial" panose="020B0604020202020204" pitchFamily="34" charset="0"/>
              </a:rPr>
              <a:t>(and verify them)</a:t>
            </a:r>
          </a:p>
          <a:p>
            <a:pPr lvl="1">
              <a:spcBef>
                <a:spcPts val="751"/>
              </a:spcBef>
              <a:buFont typeface="Arial" pitchFamily="32"/>
              <a:buChar char="•"/>
            </a:pPr>
            <a:r>
              <a:rPr lang="en-US" sz="2000" dirty="0">
                <a:solidFill>
                  <a:schemeClr val="bg2">
                    <a:lumMod val="90000"/>
                  </a:schemeClr>
                </a:solidFill>
                <a:latin typeface="Arial" panose="020B0604020202020204" pitchFamily="34" charset="0"/>
                <a:cs typeface="Arial" panose="020B0604020202020204" pitchFamily="34" charset="0"/>
              </a:rPr>
              <a:t>D4A:  Failure Analysis; D4B Root Cause Analysis &amp; Verification </a:t>
            </a:r>
          </a:p>
          <a:p>
            <a:pPr algn="l">
              <a:spcBef>
                <a:spcPts val="751"/>
              </a:spcBef>
              <a:spcAft>
                <a:spcPts val="0"/>
              </a:spcAft>
              <a:buFont typeface="Arial" pitchFamily="32"/>
              <a:buChar char="•"/>
            </a:pPr>
            <a:r>
              <a:rPr lang="en-US" sz="2000" dirty="0">
                <a:latin typeface="Arial" panose="020B0604020202020204" pitchFamily="34" charset="0"/>
                <a:cs typeface="Arial" panose="020B0604020202020204" pitchFamily="34" charset="0"/>
              </a:rPr>
              <a:t>D5:  Choose, Implement &amp; Validate Corrective Actions</a:t>
            </a:r>
          </a:p>
          <a:p>
            <a:pPr algn="l">
              <a:spcBef>
                <a:spcPts val="751"/>
              </a:spcBef>
              <a:spcAft>
                <a:spcPts val="0"/>
              </a:spcAft>
              <a:buFont typeface="Arial" pitchFamily="32"/>
              <a:buChar char="•"/>
            </a:pPr>
            <a:r>
              <a:rPr lang="en-US" sz="2000" dirty="0">
                <a:latin typeface="Arial" panose="020B0604020202020204" pitchFamily="34" charset="0"/>
                <a:cs typeface="Arial" panose="020B0604020202020204" pitchFamily="34" charset="0"/>
              </a:rPr>
              <a:t>D6:  Evaluate Results </a:t>
            </a:r>
          </a:p>
          <a:p>
            <a:pPr algn="l">
              <a:spcBef>
                <a:spcPts val="751"/>
              </a:spcBef>
              <a:spcAft>
                <a:spcPts val="0"/>
              </a:spcAft>
              <a:buFont typeface="Arial" pitchFamily="32"/>
              <a:buChar char="•"/>
            </a:pPr>
            <a:r>
              <a:rPr lang="en-US" sz="2000" dirty="0">
                <a:latin typeface="Arial" panose="020B0604020202020204" pitchFamily="34" charset="0"/>
                <a:cs typeface="Arial" panose="020B0604020202020204" pitchFamily="34" charset="0"/>
              </a:rPr>
              <a:t>D7:  Prevent Recurrence</a:t>
            </a:r>
          </a:p>
          <a:p>
            <a:pPr algn="l">
              <a:spcBef>
                <a:spcPts val="751"/>
              </a:spcBef>
              <a:spcAft>
                <a:spcPts val="0"/>
              </a:spcAft>
              <a:buFont typeface="Arial" pitchFamily="32"/>
              <a:buChar char="•"/>
            </a:pPr>
            <a:r>
              <a:rPr lang="en-US" sz="2000" dirty="0">
                <a:latin typeface="Arial" panose="020B0604020202020204" pitchFamily="34" charset="0"/>
                <a:cs typeface="Arial" panose="020B0604020202020204" pitchFamily="34" charset="0"/>
              </a:rPr>
              <a:t>D8:  Congratulate Team</a:t>
            </a:r>
            <a:endParaRPr lang="en-US" sz="2000" dirty="0">
              <a:solidFill>
                <a:schemeClr val="bg2">
                  <a:lumMod val="75000"/>
                </a:schemeClr>
              </a:solidFill>
              <a:latin typeface="Arial" panose="020B0604020202020204" pitchFamily="34" charset="0"/>
              <a:cs typeface="Arial" panose="020B0604020202020204" pitchFamily="34" charset="0"/>
            </a:endParaRPr>
          </a:p>
        </p:txBody>
      </p:sp>
      <p:sp>
        <p:nvSpPr>
          <p:cNvPr id="24" name="Title 23"/>
          <p:cNvSpPr>
            <a:spLocks noGrp="1"/>
          </p:cNvSpPr>
          <p:nvPr>
            <p:ph type="title"/>
          </p:nvPr>
        </p:nvSpPr>
        <p:spPr/>
        <p:txBody>
          <a:bodyPr/>
          <a:lstStyle/>
          <a:p>
            <a:r>
              <a:rPr lang="en-US" sz="3600" b="1" dirty="0">
                <a:solidFill>
                  <a:srgbClr val="00269A"/>
                </a:solidFill>
                <a:latin typeface="Arial" panose="020B0604020202020204" pitchFamily="34" charset="0"/>
                <a:cs typeface="Arial" panose="020B0604020202020204" pitchFamily="34" charset="0"/>
              </a:rPr>
              <a:t>What are the NGC 8D’s?</a:t>
            </a:r>
          </a:p>
        </p:txBody>
      </p:sp>
      <p:sp>
        <p:nvSpPr>
          <p:cNvPr id="4" name="Slide Number Placeholder 3">
            <a:extLst>
              <a:ext uri="{FF2B5EF4-FFF2-40B4-BE49-F238E27FC236}">
                <a16:creationId xmlns:a16="http://schemas.microsoft.com/office/drawing/2014/main" id="{016A9EA1-B7E9-8E43-8BD5-0A6234B845D6}"/>
              </a:ext>
            </a:extLst>
          </p:cNvPr>
          <p:cNvSpPr>
            <a:spLocks noGrp="1"/>
          </p:cNvSpPr>
          <p:nvPr>
            <p:ph type="sldNum" sz="quarter" idx="15"/>
          </p:nvPr>
        </p:nvSpPr>
        <p:spPr/>
        <p:txBody>
          <a:bodyPr/>
          <a:lstStyle/>
          <a:p>
            <a:pPr defTabSz="685800"/>
            <a:fld id="{32A2F39E-E4DB-494E-AB40-38356C65078C}" type="slidenum">
              <a:rPr lang="en-US">
                <a:solidFill>
                  <a:prstClr val="black">
                    <a:tint val="75000"/>
                  </a:prstClr>
                </a:solidFill>
                <a:latin typeface="Calibri" panose="020F0502020204030204"/>
              </a:rPr>
              <a:pPr defTabSz="685800"/>
              <a:t>4</a:t>
            </a:fld>
            <a:endParaRPr lang="en-US" dirty="0">
              <a:solidFill>
                <a:prstClr val="black">
                  <a:tint val="75000"/>
                </a:prstClr>
              </a:solidFill>
              <a:latin typeface="Calibri" panose="020F0502020204030204"/>
            </a:endParaRPr>
          </a:p>
        </p:txBody>
      </p:sp>
      <p:pic>
        <p:nvPicPr>
          <p:cNvPr id="5" name="Audio 4">
            <a:hlinkClick r:id="" action="ppaction://media"/>
            <a:extLst>
              <a:ext uri="{FF2B5EF4-FFF2-40B4-BE49-F238E27FC236}">
                <a16:creationId xmlns:a16="http://schemas.microsoft.com/office/drawing/2014/main" id="{691714F5-B555-A8F3-84F1-E3E00C5430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17279540"/>
      </p:ext>
    </p:extLst>
  </p:cSld>
  <p:clrMapOvr>
    <a:masterClrMapping/>
  </p:clrMapOvr>
  <mc:AlternateContent xmlns:mc="http://schemas.openxmlformats.org/markup-compatibility/2006" xmlns:p14="http://schemas.microsoft.com/office/powerpoint/2010/main">
    <mc:Choice Requires="p14">
      <p:transition spd="med" p14:dur="700" advTm="42986">
        <p:fade/>
      </p:transition>
    </mc:Choice>
    <mc:Fallback xmlns="">
      <p:transition spd="med" advTm="429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Pro-Tips</a:t>
            </a:r>
          </a:p>
        </p:txBody>
      </p:sp>
      <p:sp>
        <p:nvSpPr>
          <p:cNvPr id="5" name="Text Placeholder 4"/>
          <p:cNvSpPr>
            <a:spLocks noGrp="1"/>
          </p:cNvSpPr>
          <p:nvPr>
            <p:ph sz="quarter" idx="12"/>
          </p:nvPr>
        </p:nvSpPr>
        <p:spPr>
          <a:xfrm>
            <a:off x="127861" y="1113171"/>
            <a:ext cx="8437160" cy="5045476"/>
          </a:xfrm>
        </p:spPr>
        <p:txBody>
          <a:bodyPr>
            <a:normAutofit/>
          </a:bodyPr>
          <a:lstStyle/>
          <a:p>
            <a:pPr lvl="0">
              <a:spcBef>
                <a:spcPts val="1001"/>
              </a:spcBef>
              <a:buFont typeface="Arial" pitchFamily="32"/>
              <a:buChar char="•"/>
            </a:pPr>
            <a:r>
              <a:rPr lang="en-US" sz="1400" dirty="0"/>
              <a:t>NOBODY goes right to the answer-expect dead ends.</a:t>
            </a:r>
          </a:p>
          <a:p>
            <a:pPr lvl="0">
              <a:spcBef>
                <a:spcPts val="1001"/>
              </a:spcBef>
              <a:buFont typeface="Arial" pitchFamily="32"/>
              <a:buChar char="•"/>
            </a:pPr>
            <a:r>
              <a:rPr lang="en-US" sz="1400" dirty="0"/>
              <a:t>80-90% of the work that you do will be on dead ends! </a:t>
            </a:r>
            <a:br>
              <a:rPr lang="en-US" sz="1400" dirty="0"/>
            </a:br>
            <a:br>
              <a:rPr lang="en-US" sz="1400" dirty="0"/>
            </a:br>
            <a:r>
              <a:rPr lang="en-US" sz="1400" dirty="0"/>
              <a:t>That’s ok, leave it on the cutting room floor and tell your best </a:t>
            </a:r>
            <a:br>
              <a:rPr lang="en-US" sz="1400" dirty="0"/>
            </a:br>
            <a:r>
              <a:rPr lang="en-US" sz="1400" dirty="0"/>
              <a:t>story (</a:t>
            </a:r>
            <a:r>
              <a:rPr lang="en-US" sz="1400" b="1" dirty="0"/>
              <a:t>WE know and appreciate the work it takes</a:t>
            </a:r>
            <a:r>
              <a:rPr lang="en-US" sz="1400" dirty="0"/>
              <a:t>)</a:t>
            </a:r>
            <a:br>
              <a:rPr lang="en-US" sz="1400" dirty="0"/>
            </a:br>
            <a:endParaRPr lang="en-US" sz="1400" dirty="0"/>
          </a:p>
          <a:p>
            <a:pPr lvl="0">
              <a:spcBef>
                <a:spcPts val="1001"/>
              </a:spcBef>
              <a:buFont typeface="Arial" pitchFamily="32"/>
              <a:buChar char="•"/>
            </a:pPr>
            <a:r>
              <a:rPr lang="en-US" sz="1400" dirty="0"/>
              <a:t>The quality of the deck (describing the work) echoes far</a:t>
            </a:r>
            <a:br>
              <a:rPr lang="en-US" sz="1400" dirty="0"/>
            </a:br>
            <a:r>
              <a:rPr lang="en-US" sz="1400" dirty="0"/>
              <a:t>longer than the life of the team and could impact how well</a:t>
            </a:r>
            <a:br>
              <a:rPr lang="en-US" sz="1400" dirty="0"/>
            </a:br>
            <a:r>
              <a:rPr lang="en-US" sz="1400" dirty="0"/>
              <a:t>another group or site or production line can learn from</a:t>
            </a:r>
            <a:br>
              <a:rPr lang="en-US" sz="1400" dirty="0"/>
            </a:br>
            <a:r>
              <a:rPr lang="en-US" sz="1400" dirty="0"/>
              <a:t>your project.</a:t>
            </a:r>
            <a:br>
              <a:rPr lang="en-US" sz="1400" dirty="0"/>
            </a:br>
            <a:r>
              <a:rPr lang="en-US" sz="1400" dirty="0"/>
              <a:t>Take the time to do it well!</a:t>
            </a:r>
            <a:br>
              <a:rPr lang="en-US" sz="1400" dirty="0"/>
            </a:br>
            <a:endParaRPr lang="en-US" sz="1400" dirty="0"/>
          </a:p>
          <a:p>
            <a:pPr marL="0" lvl="0" indent="0">
              <a:spcBef>
                <a:spcPts val="1001"/>
              </a:spcBef>
              <a:buNone/>
            </a:pPr>
            <a:br>
              <a:rPr lang="en-US" sz="1400" dirty="0"/>
            </a:br>
            <a:endParaRPr lang="en-US" sz="1400" dirty="0"/>
          </a:p>
        </p:txBody>
      </p:sp>
      <p:sp>
        <p:nvSpPr>
          <p:cNvPr id="3" name="Slide Number Placeholder 2"/>
          <p:cNvSpPr>
            <a:spLocks noGrp="1"/>
          </p:cNvSpPr>
          <p:nvPr>
            <p:ph type="sldNum" sz="quarter" idx="16"/>
          </p:nvPr>
        </p:nvSpPr>
        <p:spPr/>
        <p:txBody>
          <a:bodyPr/>
          <a:lstStyle/>
          <a:p>
            <a:fld id="{32A2F39E-E4DB-494E-AB40-38356C65078C}" type="slidenum">
              <a:rPr lang="en-US" smtClean="0"/>
              <a:pPr/>
              <a:t>5</a:t>
            </a:fld>
            <a:endParaRPr lang="en-US" dirty="0"/>
          </a:p>
        </p:txBody>
      </p:sp>
      <p:sp>
        <p:nvSpPr>
          <p:cNvPr id="8" name="Text Box 11"/>
          <p:cNvSpPr txBox="1">
            <a:spLocks noChangeArrowheads="1"/>
          </p:cNvSpPr>
          <p:nvPr/>
        </p:nvSpPr>
        <p:spPr bwMode="auto">
          <a:xfrm>
            <a:off x="68605" y="5844746"/>
            <a:ext cx="8883460" cy="760240"/>
          </a:xfrm>
          <a:prstGeom prst="rect">
            <a:avLst/>
          </a:prstGeom>
          <a:solidFill>
            <a:schemeClr val="tx1"/>
          </a:solidFill>
        </p:spPr>
        <p:txBody>
          <a:bodyPr wrap="square" rtlCol="0" anchor="ctr" anchorCtr="0">
            <a:noAutofit/>
          </a:bodyPr>
          <a:lstStyle>
            <a:defPPr>
              <a:defRPr lang="en-US"/>
            </a:defPPr>
            <a:lvl1pPr algn="ctr">
              <a:defRPr sz="1600" b="1">
                <a:solidFill>
                  <a:schemeClr val="bg1"/>
                </a:solidFill>
                <a:latin typeface="Arial" pitchFamily="34" charset="0"/>
              </a:defRPr>
            </a:lvl1pPr>
          </a:lstStyle>
          <a:p>
            <a:pPr lvl="0">
              <a:spcBef>
                <a:spcPts val="1001"/>
              </a:spcBef>
            </a:pPr>
            <a:r>
              <a:rPr lang="en-US" sz="1400" dirty="0"/>
              <a:t>This is an exercise in preventing future harm and </a:t>
            </a:r>
            <a:r>
              <a:rPr lang="en-US" sz="1400" u="sng" dirty="0"/>
              <a:t>not in assigning blame</a:t>
            </a:r>
            <a:r>
              <a:rPr lang="en-US" sz="1400" dirty="0"/>
              <a:t>.  </a:t>
            </a:r>
            <a:br>
              <a:rPr lang="en-US" sz="1400" dirty="0"/>
            </a:br>
            <a:r>
              <a:rPr lang="en-US" sz="1400" dirty="0"/>
              <a:t>Leave your “pointer fingers” at the door.</a:t>
            </a:r>
          </a:p>
        </p:txBody>
      </p:sp>
      <p:pic>
        <p:nvPicPr>
          <p:cNvPr id="2056" name="Picture 8" descr="Dead End Pictures | Download Free Images on Unsplash">
            <a:extLst>
              <a:ext uri="{FF2B5EF4-FFF2-40B4-BE49-F238E27FC236}">
                <a16:creationId xmlns:a16="http://schemas.microsoft.com/office/drawing/2014/main" id="{A327B785-8534-4627-8A1B-8B05E5313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112" y="1222036"/>
            <a:ext cx="2725075" cy="1816718"/>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Old film on the floor Stock Photo - Alamy">
            <a:extLst>
              <a:ext uri="{FF2B5EF4-FFF2-40B4-BE49-F238E27FC236}">
                <a16:creationId xmlns:a16="http://schemas.microsoft.com/office/drawing/2014/main" id="{A5501127-718C-FEC8-53DE-38515379798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474" b="10840"/>
          <a:stretch/>
        </p:blipFill>
        <p:spPr bwMode="auto">
          <a:xfrm>
            <a:off x="5476668" y="3344983"/>
            <a:ext cx="2726828" cy="19255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64E88E8-AE56-6ADF-6454-51E25A9AFA44}"/>
              </a:ext>
            </a:extLst>
          </p:cNvPr>
          <p:cNvPicPr>
            <a:picLocks noChangeAspect="1"/>
          </p:cNvPicPr>
          <p:nvPr/>
        </p:nvPicPr>
        <p:blipFill rotWithShape="1">
          <a:blip r:embed="rId7"/>
          <a:srcRect b="6439"/>
          <a:stretch/>
        </p:blipFill>
        <p:spPr>
          <a:xfrm>
            <a:off x="8023741" y="5844746"/>
            <a:ext cx="766839" cy="760240"/>
          </a:xfrm>
          <a:prstGeom prst="rect">
            <a:avLst/>
          </a:prstGeom>
        </p:spPr>
      </p:pic>
      <p:pic>
        <p:nvPicPr>
          <p:cNvPr id="9" name="Audio 8">
            <a:hlinkClick r:id="" action="ppaction://media"/>
            <a:extLst>
              <a:ext uri="{FF2B5EF4-FFF2-40B4-BE49-F238E27FC236}">
                <a16:creationId xmlns:a16="http://schemas.microsoft.com/office/drawing/2014/main" id="{E0BACED8-1F8A-E634-667A-276D0126DF3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6994408" y="4540174"/>
            <a:ext cx="2057400" cy="2057400"/>
          </a:xfrm>
          <a:prstGeom prst="ellipse">
            <a:avLst/>
          </a:prstGeom>
        </p:spPr>
      </p:pic>
    </p:spTree>
    <p:extLst>
      <p:ext uri="{BB962C8B-B14F-4D97-AF65-F5344CB8AC3E}">
        <p14:creationId xmlns:p14="http://schemas.microsoft.com/office/powerpoint/2010/main" val="3937536519"/>
      </p:ext>
    </p:extLst>
  </p:cSld>
  <p:clrMapOvr>
    <a:masterClrMapping/>
  </p:clrMapOvr>
  <mc:AlternateContent xmlns:mc="http://schemas.openxmlformats.org/markup-compatibility/2006" xmlns:p14="http://schemas.microsoft.com/office/powerpoint/2010/main">
    <mc:Choice Requires="p14">
      <p:transition spd="med" p14:dur="700" advTm="79724">
        <p:fade/>
      </p:transition>
    </mc:Choice>
    <mc:Fallback xmlns="">
      <p:transition spd="med" advTm="79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CF3846A-7CF1-31CC-3500-CF65CDDDA2AB}"/>
              </a:ext>
            </a:extLst>
          </p:cNvPr>
          <p:cNvGraphicFramePr>
            <a:graphicFrameLocks noGrp="1"/>
          </p:cNvGraphicFramePr>
          <p:nvPr>
            <p:extLst>
              <p:ext uri="{D42A27DB-BD31-4B8C-83A1-F6EECF244321}">
                <p14:modId xmlns:p14="http://schemas.microsoft.com/office/powerpoint/2010/main" val="2202486878"/>
              </p:ext>
            </p:extLst>
          </p:nvPr>
        </p:nvGraphicFramePr>
        <p:xfrm>
          <a:off x="0" y="647304"/>
          <a:ext cx="9037042" cy="4762500"/>
        </p:xfrm>
        <a:graphic>
          <a:graphicData uri="http://schemas.openxmlformats.org/drawingml/2006/table">
            <a:tbl>
              <a:tblPr firstRow="1" bandRow="1">
                <a:tableStyleId>{073A0DAA-6AF3-43AB-8588-CEC1D06C72B9}</a:tableStyleId>
              </a:tblPr>
              <a:tblGrid>
                <a:gridCol w="1214847">
                  <a:extLst>
                    <a:ext uri="{9D8B030D-6E8A-4147-A177-3AD203B41FA5}">
                      <a16:colId xmlns:a16="http://schemas.microsoft.com/office/drawing/2014/main" val="1217046838"/>
                    </a:ext>
                  </a:extLst>
                </a:gridCol>
                <a:gridCol w="2491966">
                  <a:extLst>
                    <a:ext uri="{9D8B030D-6E8A-4147-A177-3AD203B41FA5}">
                      <a16:colId xmlns:a16="http://schemas.microsoft.com/office/drawing/2014/main" val="2290159734"/>
                    </a:ext>
                  </a:extLst>
                </a:gridCol>
                <a:gridCol w="2301844">
                  <a:extLst>
                    <a:ext uri="{9D8B030D-6E8A-4147-A177-3AD203B41FA5}">
                      <a16:colId xmlns:a16="http://schemas.microsoft.com/office/drawing/2014/main" val="1838687107"/>
                    </a:ext>
                  </a:extLst>
                </a:gridCol>
                <a:gridCol w="3028385">
                  <a:extLst>
                    <a:ext uri="{9D8B030D-6E8A-4147-A177-3AD203B41FA5}">
                      <a16:colId xmlns:a16="http://schemas.microsoft.com/office/drawing/2014/main" val="4072953972"/>
                    </a:ext>
                  </a:extLst>
                </a:gridCol>
              </a:tblGrid>
              <a:tr h="324657">
                <a:tc>
                  <a:txBody>
                    <a:bodyPr/>
                    <a:lstStyle/>
                    <a:p>
                      <a:r>
                        <a:rPr lang="en-US" sz="1600" dirty="0"/>
                        <a:t>Problem @</a:t>
                      </a:r>
                    </a:p>
                  </a:txBody>
                  <a:tcPr marL="68580" marR="68580" marT="34290" marB="34290"/>
                </a:tc>
                <a:tc>
                  <a:txBody>
                    <a:bodyPr/>
                    <a:lstStyle/>
                    <a:p>
                      <a:r>
                        <a:rPr lang="en-US" sz="1600" dirty="0"/>
                        <a:t>You (NG Supplier)</a:t>
                      </a:r>
                    </a:p>
                  </a:txBody>
                  <a:tcPr marL="68580" marR="68580" marT="34290" marB="34290"/>
                </a:tc>
                <a:tc>
                  <a:txBody>
                    <a:bodyPr/>
                    <a:lstStyle/>
                    <a:p>
                      <a:r>
                        <a:rPr lang="en-US" sz="1600" dirty="0"/>
                        <a:t>You &amp; Your Supplier</a:t>
                      </a:r>
                    </a:p>
                  </a:txBody>
                  <a:tcPr marL="68580" marR="68580" marT="34290" marB="34290"/>
                </a:tc>
                <a:tc>
                  <a:txBody>
                    <a:bodyPr/>
                    <a:lstStyle/>
                    <a:p>
                      <a:r>
                        <a:rPr lang="en-US" sz="1600" dirty="0"/>
                        <a:t>You, Your Supplier and Their Supplier</a:t>
                      </a:r>
                    </a:p>
                  </a:txBody>
                  <a:tcPr marL="68580" marR="68580" marT="34290" marB="34290"/>
                </a:tc>
                <a:extLst>
                  <a:ext uri="{0D108BD9-81ED-4DB2-BD59-A6C34878D82A}">
                    <a16:rowId xmlns:a16="http://schemas.microsoft.com/office/drawing/2014/main" val="3563665156"/>
                  </a:ext>
                </a:extLst>
              </a:tr>
              <a:tr h="1227360">
                <a:tc>
                  <a:txBody>
                    <a:bodyPr/>
                    <a:lstStyle/>
                    <a:p>
                      <a:endParaRPr lang="en-US" sz="1100" dirty="0"/>
                    </a:p>
                  </a:txBody>
                  <a:tcPr marL="68580" marR="68580" marT="34290" marB="34290"/>
                </a:tc>
                <a:tc>
                  <a:txBody>
                    <a:bodyPr/>
                    <a:lstStyle/>
                    <a:p>
                      <a:r>
                        <a:rPr lang="en-US" sz="1100" dirty="0">
                          <a:solidFill>
                            <a:schemeClr val="tx1">
                              <a:lumMod val="50000"/>
                            </a:schemeClr>
                          </a:solidFill>
                        </a:rPr>
                        <a:t>You have direct authority over the process/es involved.</a:t>
                      </a:r>
                    </a:p>
                    <a:p>
                      <a:endParaRPr lang="en-US" sz="1100" i="1" dirty="0">
                        <a:solidFill>
                          <a:schemeClr val="accent4">
                            <a:lumMod val="60000"/>
                            <a:lumOff val="40000"/>
                          </a:schemeClr>
                        </a:solidFill>
                      </a:endParaRPr>
                    </a:p>
                    <a:p>
                      <a:r>
                        <a:rPr lang="en-US" sz="2000" i="1" dirty="0">
                          <a:solidFill>
                            <a:schemeClr val="accent4">
                              <a:lumMod val="60000"/>
                              <a:lumOff val="40000"/>
                            </a:schemeClr>
                          </a:solidFill>
                        </a:rPr>
                        <a:t>We messed up </a:t>
                      </a:r>
                      <a:br>
                        <a:rPr lang="en-US" sz="2000" i="1" dirty="0">
                          <a:solidFill>
                            <a:schemeClr val="accent4">
                              <a:lumMod val="60000"/>
                              <a:lumOff val="40000"/>
                            </a:schemeClr>
                          </a:solidFill>
                        </a:rPr>
                      </a:br>
                      <a:r>
                        <a:rPr lang="en-US" sz="2000" i="1" dirty="0">
                          <a:solidFill>
                            <a:schemeClr val="accent4">
                              <a:lumMod val="60000"/>
                              <a:lumOff val="40000"/>
                            </a:schemeClr>
                          </a:solidFill>
                        </a:rPr>
                        <a:t>(we did it)!</a:t>
                      </a:r>
                    </a:p>
                  </a:txBody>
                  <a:tcPr marL="68580" marR="68580" marT="34290" marB="34290"/>
                </a:tc>
                <a:tc>
                  <a:txBody>
                    <a:bodyPr/>
                    <a:lstStyle/>
                    <a:p>
                      <a:r>
                        <a:rPr lang="en-US" sz="1100" dirty="0">
                          <a:solidFill>
                            <a:schemeClr val="tx1">
                              <a:lumMod val="50000"/>
                            </a:schemeClr>
                          </a:solidFill>
                        </a:rPr>
                        <a:t>You purchase the product or service with an issue.  The Tier 1 (T1) Supplier has direct authority over the processes involved.</a:t>
                      </a:r>
                    </a:p>
                    <a:p>
                      <a:r>
                        <a:rPr lang="en-US" sz="1800" i="1" dirty="0">
                          <a:solidFill>
                            <a:schemeClr val="accent4">
                              <a:lumMod val="60000"/>
                              <a:lumOff val="40000"/>
                            </a:schemeClr>
                          </a:solidFill>
                        </a:rPr>
                        <a:t>Our Supplier did it!</a:t>
                      </a:r>
                    </a:p>
                  </a:txBody>
                  <a:tcPr marL="68580" marR="68580" marT="34290" marB="34290"/>
                </a:tc>
                <a:tc>
                  <a:txBody>
                    <a:bodyPr/>
                    <a:lstStyle/>
                    <a:p>
                      <a:r>
                        <a:rPr lang="en-US" sz="1100" dirty="0">
                          <a:solidFill>
                            <a:schemeClr val="tx1">
                              <a:lumMod val="50000"/>
                            </a:schemeClr>
                          </a:solidFill>
                        </a:rPr>
                        <a:t>You purchase the product or service that contains a defective or noncompliant element from a Supplier that purchased the component or service from another Supplier.  (The Tier 1 does not have direct authority.) </a:t>
                      </a:r>
                      <a:br>
                        <a:rPr lang="en-US" sz="1100" dirty="0">
                          <a:solidFill>
                            <a:schemeClr val="tx1">
                              <a:lumMod val="50000"/>
                            </a:schemeClr>
                          </a:solidFill>
                        </a:rPr>
                      </a:br>
                      <a:r>
                        <a:rPr lang="en-US" sz="1800" i="1" dirty="0">
                          <a:solidFill>
                            <a:schemeClr val="accent4">
                              <a:lumMod val="60000"/>
                              <a:lumOff val="40000"/>
                            </a:schemeClr>
                          </a:solidFill>
                        </a:rPr>
                        <a:t>Our Supplier’s Supplier did it!</a:t>
                      </a:r>
                      <a:endParaRPr lang="en-US" sz="1100" i="1" dirty="0">
                        <a:solidFill>
                          <a:schemeClr val="accent4">
                            <a:lumMod val="60000"/>
                            <a:lumOff val="40000"/>
                          </a:schemeClr>
                        </a:solidFill>
                      </a:endParaRPr>
                    </a:p>
                  </a:txBody>
                  <a:tcPr marL="68580" marR="68580" marT="34290" marB="34290"/>
                </a:tc>
                <a:extLst>
                  <a:ext uri="{0D108BD9-81ED-4DB2-BD59-A6C34878D82A}">
                    <a16:rowId xmlns:a16="http://schemas.microsoft.com/office/drawing/2014/main" val="1425698057"/>
                  </a:ext>
                </a:extLst>
              </a:tr>
              <a:tr h="2684355">
                <a:tc>
                  <a:txBody>
                    <a:bodyPr/>
                    <a:lstStyle/>
                    <a:p>
                      <a:r>
                        <a:rPr lang="en-US" sz="1100" dirty="0">
                          <a:solidFill>
                            <a:schemeClr val="accent4">
                              <a:lumMod val="60000"/>
                              <a:lumOff val="40000"/>
                            </a:schemeClr>
                          </a:solidFill>
                        </a:rPr>
                        <a:t>Your response must include</a:t>
                      </a:r>
                      <a:r>
                        <a:rPr lang="en-US" sz="1100" dirty="0"/>
                        <a:t>:</a:t>
                      </a:r>
                    </a:p>
                  </a:txBody>
                  <a:tcPr marL="68580" marR="68580" marT="34290" marB="34290"/>
                </a:tc>
                <a:tc>
                  <a:txBody>
                    <a:bodyPr/>
                    <a:lstStyle/>
                    <a:p>
                      <a:r>
                        <a:rPr lang="en-US" sz="1100" u="sng" dirty="0"/>
                        <a:t>Your 8D: </a:t>
                      </a:r>
                      <a:br>
                        <a:rPr lang="en-US" sz="1100" u="sng" dirty="0"/>
                      </a:br>
                      <a:br>
                        <a:rPr lang="en-US" sz="1100" dirty="0"/>
                      </a:br>
                      <a:r>
                        <a:rPr lang="en-US" sz="1100" dirty="0"/>
                        <a:t>-Containment (raw material, WIP, finished goods)</a:t>
                      </a:r>
                      <a:br>
                        <a:rPr lang="en-US" sz="1100" dirty="0"/>
                      </a:br>
                      <a:r>
                        <a:rPr lang="en-US" sz="1100" dirty="0"/>
                        <a:t>-Failure Analysis</a:t>
                      </a:r>
                      <a:br>
                        <a:rPr lang="en-US" sz="1100" dirty="0"/>
                      </a:br>
                      <a:r>
                        <a:rPr lang="en-US" sz="1100" dirty="0"/>
                        <a:t>-Root Cause Analysis</a:t>
                      </a:r>
                      <a:br>
                        <a:rPr lang="en-US" sz="1100" dirty="0"/>
                      </a:br>
                      <a:r>
                        <a:rPr lang="en-US" sz="1100" dirty="0"/>
                        <a:t>-Corrective Actions</a:t>
                      </a:r>
                      <a:br>
                        <a:rPr lang="en-US" sz="1100" dirty="0"/>
                      </a:br>
                      <a:r>
                        <a:rPr lang="en-US" sz="1100" dirty="0"/>
                        <a:t>-Risk Assessments/Actions</a:t>
                      </a:r>
                    </a:p>
                  </a:txBody>
                  <a:tcPr marL="68580" marR="68580" marT="34290" marB="34290"/>
                </a:tc>
                <a:tc>
                  <a:txBody>
                    <a:bodyPr/>
                    <a:lstStyle/>
                    <a:p>
                      <a:r>
                        <a:rPr lang="en-US" sz="1100" dirty="0"/>
                        <a:t>1.  Your 8D on your processes regarding </a:t>
                      </a:r>
                      <a:r>
                        <a:rPr lang="en-US" sz="1100" b="1" u="sng" dirty="0"/>
                        <a:t>How</a:t>
                      </a:r>
                      <a:r>
                        <a:rPr lang="en-US" sz="1100" dirty="0"/>
                        <a:t> </a:t>
                      </a:r>
                      <a:r>
                        <a:rPr lang="en-US" sz="1100" b="1" u="sng" dirty="0"/>
                        <a:t>you manage your Suppliers  </a:t>
                      </a:r>
                    </a:p>
                    <a:p>
                      <a:endParaRPr lang="en-US" sz="1100" b="1" u="sng" dirty="0"/>
                    </a:p>
                    <a:p>
                      <a:r>
                        <a:rPr lang="en-US" sz="1100" b="1" u="sng" dirty="0"/>
                        <a:t>PLUS</a:t>
                      </a:r>
                      <a:br>
                        <a:rPr lang="en-US" sz="1100" dirty="0"/>
                      </a:br>
                      <a:endParaRPr lang="en-US" sz="1100" dirty="0"/>
                    </a:p>
                    <a:p>
                      <a:r>
                        <a:rPr lang="en-US" sz="1100" dirty="0"/>
                        <a:t>2.  An 8D from the organization that has direct authority over the processes that caused the defect.</a:t>
                      </a:r>
                      <a:br>
                        <a:rPr lang="en-US" sz="1100" dirty="0"/>
                      </a:br>
                      <a:r>
                        <a:rPr lang="en-US" sz="1100" dirty="0"/>
                        <a:t>(You are responsible for the Quality of this response per #1)</a:t>
                      </a:r>
                      <a:br>
                        <a:rPr lang="en-US" sz="1100" dirty="0"/>
                      </a:br>
                      <a:endParaRPr lang="en-US" sz="1100" dirty="0"/>
                    </a:p>
                  </a:txBody>
                  <a:tcPr marL="68580" marR="68580" marT="34290" marB="34290"/>
                </a:tc>
                <a:tc>
                  <a:txBody>
                    <a:bodyPr/>
                    <a:lstStyle/>
                    <a:p>
                      <a:r>
                        <a:rPr lang="en-US" sz="1100" dirty="0"/>
                        <a:t>1.  Your 8D on your processes regarding </a:t>
                      </a:r>
                      <a:r>
                        <a:rPr lang="en-US" sz="1100" b="1" u="sng" dirty="0"/>
                        <a:t>How</a:t>
                      </a:r>
                      <a:r>
                        <a:rPr lang="en-US" sz="1100" dirty="0"/>
                        <a:t> </a:t>
                      </a:r>
                      <a:r>
                        <a:rPr lang="en-US" sz="1100" b="1" u="sng" dirty="0"/>
                        <a:t>you manage your Suppliers  </a:t>
                      </a:r>
                    </a:p>
                    <a:p>
                      <a:endParaRPr lang="en-US" sz="1100" b="1" u="sng" dirty="0"/>
                    </a:p>
                    <a:p>
                      <a:r>
                        <a:rPr lang="en-US" sz="1100" b="1" u="sng" dirty="0"/>
                        <a:t>and</a:t>
                      </a:r>
                      <a:endParaRPr lang="en-US" sz="1100" dirty="0"/>
                    </a:p>
                    <a:p>
                      <a:pPr marL="228600" indent="-228600">
                        <a:buAutoNum type="arabicPeriod" startAt="2"/>
                      </a:pPr>
                      <a:r>
                        <a:rPr lang="en-US" sz="1100" dirty="0"/>
                        <a:t>An 8D from your Supplier (whose Supplier caused the problem).  It should be focused on how they manage their suppliers (your sub-supplier).  (You and they are responsible for the Quality of this response per #1)</a:t>
                      </a:r>
                      <a:br>
                        <a:rPr lang="en-US" sz="1100" dirty="0"/>
                      </a:br>
                      <a:endParaRPr lang="en-US" sz="1100" dirty="0"/>
                    </a:p>
                    <a:p>
                      <a:pPr marL="0" indent="0">
                        <a:buNone/>
                      </a:pPr>
                      <a:r>
                        <a:rPr lang="en-US" sz="1100" b="1" u="sng" dirty="0"/>
                        <a:t>And</a:t>
                      </a:r>
                    </a:p>
                    <a:p>
                      <a:pPr marL="0" indent="0">
                        <a:buNone/>
                      </a:pPr>
                      <a:r>
                        <a:rPr lang="en-US" sz="1100" b="0" u="none" dirty="0"/>
                        <a:t>3.  An 8D from the organization that made the bad part. You and every level of your supply chain is responsible for the Quality of this response.</a:t>
                      </a:r>
                    </a:p>
                  </a:txBody>
                  <a:tcPr marL="68580" marR="68580" marT="34290" marB="34290"/>
                </a:tc>
                <a:extLst>
                  <a:ext uri="{0D108BD9-81ED-4DB2-BD59-A6C34878D82A}">
                    <a16:rowId xmlns:a16="http://schemas.microsoft.com/office/drawing/2014/main" val="832190225"/>
                  </a:ext>
                </a:extLst>
              </a:tr>
            </a:tbl>
          </a:graphicData>
        </a:graphic>
      </p:graphicFrame>
      <p:sp>
        <p:nvSpPr>
          <p:cNvPr id="5" name="TextBox 4">
            <a:extLst>
              <a:ext uri="{FF2B5EF4-FFF2-40B4-BE49-F238E27FC236}">
                <a16:creationId xmlns:a16="http://schemas.microsoft.com/office/drawing/2014/main" id="{28749324-0907-C289-AF3D-5E90DAC6FB4C}"/>
              </a:ext>
            </a:extLst>
          </p:cNvPr>
          <p:cNvSpPr txBox="1"/>
          <p:nvPr/>
        </p:nvSpPr>
        <p:spPr>
          <a:xfrm>
            <a:off x="429634" y="124084"/>
            <a:ext cx="6700873" cy="523220"/>
          </a:xfrm>
          <a:prstGeom prst="rect">
            <a:avLst/>
          </a:prstGeom>
          <a:noFill/>
        </p:spPr>
        <p:txBody>
          <a:bodyPr wrap="none" rtlCol="0">
            <a:spAutoFit/>
          </a:bodyPr>
          <a:lstStyle/>
          <a:p>
            <a:r>
              <a:rPr lang="en-US" sz="2800" dirty="0"/>
              <a:t>What response must include or focus on:</a:t>
            </a:r>
          </a:p>
        </p:txBody>
      </p:sp>
      <p:sp>
        <p:nvSpPr>
          <p:cNvPr id="2" name="Text Box 11">
            <a:extLst>
              <a:ext uri="{FF2B5EF4-FFF2-40B4-BE49-F238E27FC236}">
                <a16:creationId xmlns:a16="http://schemas.microsoft.com/office/drawing/2014/main" id="{5B80A696-5387-0D53-E2DA-079E671AA812}"/>
              </a:ext>
            </a:extLst>
          </p:cNvPr>
          <p:cNvSpPr txBox="1">
            <a:spLocks noChangeArrowheads="1"/>
          </p:cNvSpPr>
          <p:nvPr/>
        </p:nvSpPr>
        <p:spPr bwMode="auto">
          <a:xfrm>
            <a:off x="177553" y="5823751"/>
            <a:ext cx="8760129" cy="998843"/>
          </a:xfrm>
          <a:prstGeom prst="rect">
            <a:avLst/>
          </a:prstGeom>
          <a:solidFill>
            <a:schemeClr val="tx1"/>
          </a:solidFill>
        </p:spPr>
        <p:txBody>
          <a:bodyPr wrap="square" rtlCol="0" anchor="ctr" anchorCtr="0">
            <a:noAutofit/>
          </a:bodyPr>
          <a:lstStyle>
            <a:defPPr>
              <a:defRPr lang="en-US"/>
            </a:defPPr>
            <a:lvl1pPr algn="ctr">
              <a:defRPr sz="1600" b="1">
                <a:solidFill>
                  <a:schemeClr val="bg1"/>
                </a:solidFill>
                <a:latin typeface="Arial" pitchFamily="34" charset="0"/>
              </a:defRPr>
            </a:lvl1pPr>
          </a:lstStyle>
          <a:p>
            <a:pPr marL="0" marR="0" lvl="0" indent="0" algn="l" defTabSz="411470" rtl="0" eaLnBrk="1" fontAlgn="auto" latinLnBrk="0" hangingPunct="1">
              <a:lnSpc>
                <a:spcPct val="100000"/>
              </a:lnSpc>
              <a:spcBef>
                <a:spcPts val="751"/>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34" charset="0"/>
                <a:ea typeface="+mn-ea"/>
                <a:cs typeface="+mn-cs"/>
              </a:rPr>
              <a:t>Note:  only</a:t>
            </a:r>
            <a:r>
              <a:rPr kumimoji="0" lang="en-US" sz="1400" b="1" i="0" u="none" strike="noStrike" kern="1200" cap="none" spc="0" normalizeH="0" noProof="0" dirty="0">
                <a:ln>
                  <a:noFill/>
                </a:ln>
                <a:solidFill>
                  <a:srgbClr val="FFFFFF"/>
                </a:solidFill>
                <a:effectLst/>
                <a:uLnTx/>
                <a:uFillTx/>
                <a:latin typeface="Arial" pitchFamily="34" charset="0"/>
                <a:ea typeface="+mn-ea"/>
                <a:cs typeface="+mn-cs"/>
              </a:rPr>
              <a:t> the organization that does the process that caused the problem writes the Response regarding the manufacturing process…every other organization should make sure that the manufacturer response is adequate and pass it on.  Those other levels should also look at how they manage their vendors &amp; write a response to address weaknesses in those processes.</a:t>
            </a:r>
            <a:endParaRPr kumimoji="0" lang="en-US" sz="1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1" name="Audio 10">
            <a:hlinkClick r:id="" action="ppaction://media"/>
            <a:extLst>
              <a:ext uri="{FF2B5EF4-FFF2-40B4-BE49-F238E27FC236}">
                <a16:creationId xmlns:a16="http://schemas.microsoft.com/office/drawing/2014/main" id="{839A0780-9DE2-00CB-692E-0F91EF301D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6974616" y="4619343"/>
            <a:ext cx="2057400" cy="2057400"/>
          </a:xfrm>
          <a:prstGeom prst="ellipse">
            <a:avLst/>
          </a:prstGeom>
        </p:spPr>
      </p:pic>
    </p:spTree>
    <p:extLst>
      <p:ext uri="{BB962C8B-B14F-4D97-AF65-F5344CB8AC3E}">
        <p14:creationId xmlns:p14="http://schemas.microsoft.com/office/powerpoint/2010/main" val="4012143047"/>
      </p:ext>
    </p:extLst>
  </p:cSld>
  <p:clrMapOvr>
    <a:masterClrMapping/>
  </p:clrMapOvr>
  <mc:AlternateContent xmlns:mc="http://schemas.openxmlformats.org/markup-compatibility/2006" xmlns:p14="http://schemas.microsoft.com/office/powerpoint/2010/main">
    <mc:Choice Requires="p14">
      <p:transition spd="slow" p14:dur="2000" advTm="123684"/>
    </mc:Choice>
    <mc:Fallback xmlns="">
      <p:transition spd="slow" advTm="123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2560F4-CB75-0F5D-CD1A-F46D4A582291}"/>
              </a:ext>
            </a:extLst>
          </p:cNvPr>
          <p:cNvPicPr>
            <a:picLocks noChangeAspect="1"/>
          </p:cNvPicPr>
          <p:nvPr/>
        </p:nvPicPr>
        <p:blipFill>
          <a:blip r:embed="rId5"/>
          <a:stretch>
            <a:fillRect/>
          </a:stretch>
        </p:blipFill>
        <p:spPr>
          <a:xfrm>
            <a:off x="6826510" y="841972"/>
            <a:ext cx="2138496" cy="2221597"/>
          </a:xfrm>
          <a:prstGeom prst="rect">
            <a:avLst/>
          </a:prstGeom>
        </p:spPr>
      </p:pic>
      <p:sp>
        <p:nvSpPr>
          <p:cNvPr id="2" name="Title 1">
            <a:extLst>
              <a:ext uri="{FF2B5EF4-FFF2-40B4-BE49-F238E27FC236}">
                <a16:creationId xmlns:a16="http://schemas.microsoft.com/office/drawing/2014/main" id="{92835A8F-8DEB-4FBB-8592-F7600FD9973A}"/>
              </a:ext>
            </a:extLst>
          </p:cNvPr>
          <p:cNvSpPr txBox="1">
            <a:spLocks noGrp="1"/>
          </p:cNvSpPr>
          <p:nvPr>
            <p:ph type="title"/>
          </p:nvPr>
        </p:nvSpPr>
        <p:spPr/>
        <p:txBody>
          <a:bodyPr vert="horz" lIns="91440" tIns="45720" rIns="91440" bIns="45720" rtlCol="0" anchor="ctr">
            <a:normAutofit/>
          </a:bodyPr>
          <a:lstStyle/>
          <a:p>
            <a:pPr lvl="0" defTabSz="914400"/>
            <a:r>
              <a:rPr lang="en-US" sz="3100" dirty="0">
                <a:solidFill>
                  <a:schemeClr val="tx1"/>
                </a:solidFill>
              </a:rPr>
              <a:t>D3: Containment </a:t>
            </a:r>
            <a:r>
              <a:rPr lang="en-US" sz="2700" i="1" dirty="0">
                <a:solidFill>
                  <a:schemeClr val="tx1"/>
                </a:solidFill>
              </a:rPr>
              <a:t>Including Reach-Back &amp; Reach-Across</a:t>
            </a:r>
            <a:endParaRPr lang="en-US" sz="3100" i="1" dirty="0">
              <a:solidFill>
                <a:schemeClr val="tx1"/>
              </a:solidFill>
            </a:endParaRPr>
          </a:p>
        </p:txBody>
      </p:sp>
      <p:sp>
        <p:nvSpPr>
          <p:cNvPr id="3" name="Content Placeholder 5">
            <a:extLst>
              <a:ext uri="{FF2B5EF4-FFF2-40B4-BE49-F238E27FC236}">
                <a16:creationId xmlns:a16="http://schemas.microsoft.com/office/drawing/2014/main" id="{037E911D-B078-4C23-8DF8-D1EAA30DE6E6}"/>
              </a:ext>
            </a:extLst>
          </p:cNvPr>
          <p:cNvSpPr txBox="1">
            <a:spLocks noGrp="1"/>
          </p:cNvSpPr>
          <p:nvPr>
            <p:ph type="body" idx="4294967295"/>
          </p:nvPr>
        </p:nvSpPr>
        <p:spPr>
          <a:xfrm>
            <a:off x="0" y="1592263"/>
            <a:ext cx="8736013" cy="5076825"/>
          </a:xfrm>
        </p:spPr>
        <p:txBody>
          <a:bodyPr vert="horz" lIns="91440" tIns="45720" rIns="91440" bIns="45720" rtlCol="0">
            <a:normAutofit/>
          </a:bodyPr>
          <a:lstStyle/>
          <a:p>
            <a:pPr indent="-228600" defTabSz="914400">
              <a:lnSpc>
                <a:spcPct val="90000"/>
              </a:lnSpc>
              <a:spcBef>
                <a:spcPts val="751"/>
              </a:spcBef>
            </a:pPr>
            <a:r>
              <a:rPr lang="en-US" sz="1800" dirty="0">
                <a:solidFill>
                  <a:schemeClr val="tx1"/>
                </a:solidFill>
              </a:rPr>
              <a:t>Containment needs a </a:t>
            </a:r>
            <a:r>
              <a:rPr lang="en-US" sz="1800" b="1" i="1" dirty="0">
                <a:solidFill>
                  <a:schemeClr val="tx1"/>
                </a:solidFill>
              </a:rPr>
              <a:t>Theory of Containment</a:t>
            </a:r>
            <a:r>
              <a:rPr lang="en-US" sz="1800" i="1" dirty="0">
                <a:solidFill>
                  <a:schemeClr val="tx1"/>
                </a:solidFill>
              </a:rPr>
              <a:t>—what do you </a:t>
            </a:r>
            <a:br>
              <a:rPr lang="en-US" sz="1800" i="1" dirty="0">
                <a:solidFill>
                  <a:schemeClr val="tx1"/>
                </a:solidFill>
              </a:rPr>
            </a:br>
            <a:r>
              <a:rPr lang="en-US" sz="1800" i="1" dirty="0">
                <a:solidFill>
                  <a:schemeClr val="tx1"/>
                </a:solidFill>
              </a:rPr>
              <a:t>  want to contain &amp; why.</a:t>
            </a:r>
            <a:br>
              <a:rPr lang="en-US" sz="1800" i="1" dirty="0">
                <a:solidFill>
                  <a:schemeClr val="tx1"/>
                </a:solidFill>
              </a:rPr>
            </a:br>
            <a:endParaRPr lang="en-US" sz="1800" dirty="0">
              <a:solidFill>
                <a:schemeClr val="tx1"/>
              </a:solidFill>
            </a:endParaRPr>
          </a:p>
          <a:p>
            <a:pPr indent="-228600" defTabSz="914400">
              <a:lnSpc>
                <a:spcPct val="90000"/>
              </a:lnSpc>
              <a:spcBef>
                <a:spcPts val="751"/>
              </a:spcBef>
            </a:pPr>
            <a:r>
              <a:rPr lang="en-US" sz="1800" u="sng" dirty="0">
                <a:solidFill>
                  <a:schemeClr val="tx1"/>
                </a:solidFill>
              </a:rPr>
              <a:t>Risk-based Containment usually starts big and gets smaller</a:t>
            </a:r>
          </a:p>
          <a:p>
            <a:pPr indent="-228600" defTabSz="914400">
              <a:lnSpc>
                <a:spcPct val="90000"/>
              </a:lnSpc>
              <a:spcBef>
                <a:spcPts val="751"/>
              </a:spcBef>
            </a:pPr>
            <a:r>
              <a:rPr lang="en-US" sz="1800" dirty="0">
                <a:solidFill>
                  <a:schemeClr val="tx1"/>
                </a:solidFill>
              </a:rPr>
              <a:t>It is tempting to </a:t>
            </a:r>
            <a:r>
              <a:rPr lang="en-US" sz="1800" b="1" dirty="0">
                <a:solidFill>
                  <a:schemeClr val="tx1"/>
                </a:solidFill>
              </a:rPr>
              <a:t>understate</a:t>
            </a:r>
            <a:r>
              <a:rPr lang="en-US" sz="1800" dirty="0">
                <a:solidFill>
                  <a:schemeClr val="tx1"/>
                </a:solidFill>
              </a:rPr>
              <a:t> risk, but much harder to explain </a:t>
            </a:r>
            <a:r>
              <a:rPr lang="en-US" sz="1800" b="1" dirty="0">
                <a:solidFill>
                  <a:srgbClr val="FF0000"/>
                </a:solidFill>
              </a:rPr>
              <a:t>escapes</a:t>
            </a:r>
            <a:r>
              <a:rPr lang="en-US" sz="1800" dirty="0">
                <a:solidFill>
                  <a:schemeClr val="tx1"/>
                </a:solidFill>
              </a:rPr>
              <a:t> </a:t>
            </a:r>
            <a:br>
              <a:rPr lang="en-US" sz="1800" dirty="0">
                <a:solidFill>
                  <a:schemeClr val="tx1"/>
                </a:solidFill>
              </a:rPr>
            </a:br>
            <a:r>
              <a:rPr lang="en-US" sz="1800" dirty="0">
                <a:solidFill>
                  <a:schemeClr val="tx1"/>
                </a:solidFill>
              </a:rPr>
              <a:t>  than to explain your approach.</a:t>
            </a:r>
            <a:br>
              <a:rPr lang="en-US" sz="1800" dirty="0">
                <a:solidFill>
                  <a:schemeClr val="tx1"/>
                </a:solidFill>
              </a:rPr>
            </a:br>
            <a:endParaRPr lang="en-US" sz="1800" dirty="0">
              <a:solidFill>
                <a:schemeClr val="tx1"/>
              </a:solidFill>
            </a:endParaRPr>
          </a:p>
          <a:p>
            <a:pPr indent="-228600" defTabSz="914400">
              <a:lnSpc>
                <a:spcPct val="90000"/>
              </a:lnSpc>
              <a:spcBef>
                <a:spcPts val="751"/>
              </a:spcBef>
            </a:pPr>
            <a:r>
              <a:rPr lang="en-US" sz="1800" b="1" i="1" u="sng" dirty="0">
                <a:solidFill>
                  <a:schemeClr val="tx1"/>
                </a:solidFill>
              </a:rPr>
              <a:t>Reach-Across</a:t>
            </a:r>
            <a:r>
              <a:rPr lang="en-US" sz="1800" dirty="0">
                <a:solidFill>
                  <a:schemeClr val="tx1"/>
                </a:solidFill>
              </a:rPr>
              <a:t>:  What related parts or processes might have been </a:t>
            </a:r>
            <a:br>
              <a:rPr lang="en-US" sz="1800" dirty="0">
                <a:solidFill>
                  <a:schemeClr val="tx1"/>
                </a:solidFill>
              </a:rPr>
            </a:br>
            <a:r>
              <a:rPr lang="en-US" sz="1800" dirty="0">
                <a:solidFill>
                  <a:schemeClr val="tx1"/>
                </a:solidFill>
              </a:rPr>
              <a:t>affected by the problem? </a:t>
            </a:r>
            <a:br>
              <a:rPr lang="en-US" sz="1800" dirty="0">
                <a:solidFill>
                  <a:schemeClr val="tx1"/>
                </a:solidFill>
              </a:rPr>
            </a:br>
            <a:endParaRPr lang="en-US" sz="1800" dirty="0">
              <a:solidFill>
                <a:schemeClr val="tx1"/>
              </a:solidFill>
            </a:endParaRPr>
          </a:p>
          <a:p>
            <a:pPr indent="-228600" defTabSz="914400">
              <a:lnSpc>
                <a:spcPct val="90000"/>
              </a:lnSpc>
              <a:spcBef>
                <a:spcPts val="751"/>
              </a:spcBef>
            </a:pPr>
            <a:r>
              <a:rPr lang="en-US" sz="1800" b="1" i="1" u="sng" dirty="0">
                <a:solidFill>
                  <a:schemeClr val="tx1"/>
                </a:solidFill>
              </a:rPr>
              <a:t>Reach-Back:</a:t>
            </a:r>
            <a:r>
              <a:rPr lang="en-US" sz="1800" dirty="0">
                <a:solidFill>
                  <a:schemeClr val="tx1"/>
                </a:solidFill>
              </a:rPr>
              <a:t>  Initial containment should reach back in time to the last point that was </a:t>
            </a:r>
            <a:r>
              <a:rPr lang="en-US" sz="1800" b="1" dirty="0">
                <a:solidFill>
                  <a:schemeClr val="tx1"/>
                </a:solidFill>
              </a:rPr>
              <a:t>“known-good</a:t>
            </a:r>
            <a:r>
              <a:rPr lang="en-US" sz="1800" dirty="0">
                <a:solidFill>
                  <a:schemeClr val="tx1"/>
                </a:solidFill>
              </a:rPr>
              <a:t>.”  Everything since that point is “not known good” and is suspect until you have reasons to start trusting it.</a:t>
            </a:r>
            <a:br>
              <a:rPr lang="en-US" sz="1600" dirty="0">
                <a:solidFill>
                  <a:schemeClr val="tx1"/>
                </a:solidFill>
              </a:rPr>
            </a:br>
            <a:endParaRPr lang="en-US" sz="1600" dirty="0">
              <a:solidFill>
                <a:schemeClr val="tx1"/>
              </a:solidFill>
            </a:endParaRPr>
          </a:p>
          <a:p>
            <a:pPr indent="-228600" defTabSz="914400">
              <a:lnSpc>
                <a:spcPct val="90000"/>
              </a:lnSpc>
              <a:spcBef>
                <a:spcPts val="751"/>
              </a:spcBef>
            </a:pPr>
            <a:endParaRPr lang="en-US" sz="1600" dirty="0">
              <a:solidFill>
                <a:schemeClr val="tx1"/>
              </a:solidFill>
            </a:endParaRPr>
          </a:p>
        </p:txBody>
      </p:sp>
      <p:sp>
        <p:nvSpPr>
          <p:cNvPr id="7" name="Text Box 11">
            <a:extLst>
              <a:ext uri="{FF2B5EF4-FFF2-40B4-BE49-F238E27FC236}">
                <a16:creationId xmlns:a16="http://schemas.microsoft.com/office/drawing/2014/main" id="{001A3012-F15C-41BB-93F2-3B6B2B0F8363}"/>
              </a:ext>
            </a:extLst>
          </p:cNvPr>
          <p:cNvSpPr txBox="1">
            <a:spLocks noChangeArrowheads="1"/>
          </p:cNvSpPr>
          <p:nvPr/>
        </p:nvSpPr>
        <p:spPr bwMode="auto">
          <a:xfrm>
            <a:off x="177553" y="6381359"/>
            <a:ext cx="8760129" cy="441235"/>
          </a:xfrm>
          <a:prstGeom prst="rect">
            <a:avLst/>
          </a:prstGeom>
          <a:solidFill>
            <a:schemeClr val="tx1"/>
          </a:solidFill>
        </p:spPr>
        <p:txBody>
          <a:bodyPr wrap="square" rtlCol="0" anchor="ctr" anchorCtr="0">
            <a:noAutofit/>
          </a:bodyPr>
          <a:lstStyle>
            <a:defPPr>
              <a:defRPr lang="en-US"/>
            </a:defPPr>
            <a:lvl1pPr algn="ctr">
              <a:defRPr sz="1600" b="1">
                <a:solidFill>
                  <a:schemeClr val="bg1"/>
                </a:solidFill>
                <a:latin typeface="Arial" pitchFamily="34" charset="0"/>
              </a:defRPr>
            </a:lvl1pPr>
          </a:lstStyle>
          <a:p>
            <a:pPr marL="0" marR="0" lvl="0" indent="0" algn="ctr" defTabSz="411470" rtl="0" eaLnBrk="1" fontAlgn="auto" latinLnBrk="0" hangingPunct="1">
              <a:lnSpc>
                <a:spcPct val="100000"/>
              </a:lnSpc>
              <a:spcBef>
                <a:spcPts val="751"/>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pitchFamily="34" charset="0"/>
                <a:ea typeface="+mn-ea"/>
                <a:cs typeface="+mn-cs"/>
              </a:rPr>
              <a:t>Misunderstating</a:t>
            </a:r>
            <a:r>
              <a:rPr kumimoji="0" lang="en-US" sz="1400" b="1" i="0" u="none" strike="noStrike" kern="1200" cap="none" spc="0" normalizeH="0" baseline="0" noProof="0" dirty="0">
                <a:ln>
                  <a:noFill/>
                </a:ln>
                <a:solidFill>
                  <a:srgbClr val="FFFFFF"/>
                </a:solidFill>
                <a:effectLst/>
                <a:uLnTx/>
                <a:uFillTx/>
                <a:latin typeface="Arial" pitchFamily="34" charset="0"/>
                <a:ea typeface="+mn-ea"/>
                <a:cs typeface="+mn-cs"/>
              </a:rPr>
              <a:t> and </a:t>
            </a:r>
            <a:r>
              <a:rPr kumimoji="0" lang="en-US" sz="1400" b="1" i="0" u="none" strike="noStrike" kern="1200" cap="none" spc="0" normalizeH="0" baseline="0" noProof="0" dirty="0" err="1">
                <a:ln>
                  <a:noFill/>
                </a:ln>
                <a:solidFill>
                  <a:srgbClr val="FFFFFF"/>
                </a:solidFill>
                <a:effectLst/>
                <a:uLnTx/>
                <a:uFillTx/>
                <a:latin typeface="Arial" pitchFamily="34" charset="0"/>
                <a:ea typeface="+mn-ea"/>
                <a:cs typeface="+mn-cs"/>
              </a:rPr>
              <a:t>misunderestimateing</a:t>
            </a:r>
            <a:r>
              <a:rPr kumimoji="0" lang="en-US" sz="1400" b="1" i="0" u="none" strike="noStrike" kern="1200" cap="none" spc="0" normalizeH="0" baseline="0" noProof="0" dirty="0">
                <a:ln>
                  <a:noFill/>
                </a:ln>
                <a:solidFill>
                  <a:srgbClr val="FFFFFF"/>
                </a:solidFill>
                <a:effectLst/>
                <a:uLnTx/>
                <a:uFillTx/>
                <a:latin typeface="Arial" pitchFamily="34" charset="0"/>
                <a:ea typeface="+mn-ea"/>
                <a:cs typeface="+mn-cs"/>
              </a:rPr>
              <a:t> risk will come back &amp; haunt you if Containment leaks.</a:t>
            </a:r>
          </a:p>
        </p:txBody>
      </p:sp>
      <p:sp>
        <p:nvSpPr>
          <p:cNvPr id="11" name="TextBox 10">
            <a:extLst>
              <a:ext uri="{FF2B5EF4-FFF2-40B4-BE49-F238E27FC236}">
                <a16:creationId xmlns:a16="http://schemas.microsoft.com/office/drawing/2014/main" id="{C401043C-8C41-0F1E-4022-3C626C6F5E25}"/>
              </a:ext>
            </a:extLst>
          </p:cNvPr>
          <p:cNvSpPr txBox="1"/>
          <p:nvPr/>
        </p:nvSpPr>
        <p:spPr>
          <a:xfrm>
            <a:off x="7581808" y="1975640"/>
            <a:ext cx="965329" cy="246221"/>
          </a:xfrm>
          <a:prstGeom prst="rect">
            <a:avLst/>
          </a:prstGeom>
          <a:noFill/>
          <a:scene3d>
            <a:camera prst="obliqueTopRight"/>
            <a:lightRig rig="threePt" dir="t"/>
          </a:scene3d>
        </p:spPr>
        <p:txBody>
          <a:bodyPr wrap="none" rtlCol="0">
            <a:spAutoFit/>
          </a:bodyPr>
          <a:lstStyle/>
          <a:p>
            <a:pPr algn="ctr"/>
            <a:r>
              <a:rPr lang="en-US" sz="1000" i="1" dirty="0">
                <a:solidFill>
                  <a:schemeClr val="tx2"/>
                </a:solidFill>
              </a:rPr>
              <a:t>Containment</a:t>
            </a:r>
            <a:r>
              <a:rPr lang="en-US" sz="800" i="1" dirty="0">
                <a:solidFill>
                  <a:schemeClr val="tx2"/>
                </a:solidFill>
              </a:rPr>
              <a:t>?</a:t>
            </a:r>
          </a:p>
        </p:txBody>
      </p:sp>
      <p:pic>
        <p:nvPicPr>
          <p:cNvPr id="6" name="Audio 5">
            <a:hlinkClick r:id="" action="ppaction://media"/>
            <a:extLst>
              <a:ext uri="{FF2B5EF4-FFF2-40B4-BE49-F238E27FC236}">
                <a16:creationId xmlns:a16="http://schemas.microsoft.com/office/drawing/2014/main" id="{3138AFCC-9271-DB1E-EB7B-80C7025C3EF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11609821"/>
      </p:ext>
    </p:extLst>
  </p:cSld>
  <p:clrMapOvr>
    <a:masterClrMapping/>
  </p:clrMapOvr>
  <mc:AlternateContent xmlns:mc="http://schemas.openxmlformats.org/markup-compatibility/2006" xmlns:p14="http://schemas.microsoft.com/office/powerpoint/2010/main">
    <mc:Choice Requires="p14">
      <p:transition spd="slow" p14:dur="2000" advTm="133868"/>
    </mc:Choice>
    <mc:Fallback xmlns="">
      <p:transition spd="slow" advTm="133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l" defTabSz="411470" rtl="0" eaLnBrk="1" fontAlgn="auto" latinLnBrk="0" hangingPunct="1">
              <a:lnSpc>
                <a:spcPct val="100000"/>
              </a:lnSpc>
              <a:spcBef>
                <a:spcPts val="0"/>
              </a:spcBef>
              <a:spcAft>
                <a:spcPts val="0"/>
              </a:spcAft>
              <a:buClrTx/>
              <a:buSzTx/>
              <a:buFontTx/>
              <a:buNone/>
              <a:tabLst/>
              <a:defRPr/>
            </a:pPr>
            <a:fld id="{32A2F39E-E4DB-494E-AB40-38356C65078C}" type="slidenum">
              <a:rPr kumimoji="0" lang="en-US" sz="105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l" defTabSz="41147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7" name="Title 6"/>
          <p:cNvSpPr>
            <a:spLocks noGrp="1"/>
          </p:cNvSpPr>
          <p:nvPr>
            <p:ph type="title"/>
          </p:nvPr>
        </p:nvSpPr>
        <p:spPr>
          <a:xfrm>
            <a:off x="340077" y="140681"/>
            <a:ext cx="7528796" cy="921715"/>
          </a:xfrm>
        </p:spPr>
        <p:txBody>
          <a:bodyPr/>
          <a:lstStyle/>
          <a:p>
            <a:r>
              <a:rPr lang="en-US" dirty="0"/>
              <a:t>D3:  Containment is more than a </a:t>
            </a:r>
            <a:r>
              <a:rPr lang="en-US" dirty="0" err="1"/>
              <a:t>Bandaid</a:t>
            </a:r>
            <a:r>
              <a:rPr lang="en-US" dirty="0"/>
              <a:t> </a:t>
            </a:r>
            <a:br>
              <a:rPr lang="en-US" dirty="0"/>
            </a:br>
            <a:r>
              <a:rPr lang="en-US" dirty="0"/>
              <a:t>(e.g., extra inspection)</a:t>
            </a:r>
          </a:p>
        </p:txBody>
      </p:sp>
      <p:sp>
        <p:nvSpPr>
          <p:cNvPr id="8" name="Text Box 11"/>
          <p:cNvSpPr txBox="1">
            <a:spLocks noChangeArrowheads="1"/>
          </p:cNvSpPr>
          <p:nvPr/>
        </p:nvSpPr>
        <p:spPr bwMode="auto">
          <a:xfrm>
            <a:off x="186611" y="5590078"/>
            <a:ext cx="8760129" cy="441235"/>
          </a:xfrm>
          <a:prstGeom prst="rect">
            <a:avLst/>
          </a:prstGeom>
          <a:solidFill>
            <a:schemeClr val="tx1"/>
          </a:solidFill>
        </p:spPr>
        <p:txBody>
          <a:bodyPr wrap="square" rtlCol="0" anchor="ctr" anchorCtr="0">
            <a:noAutofit/>
          </a:bodyPr>
          <a:lstStyle>
            <a:defPPr>
              <a:defRPr lang="en-US"/>
            </a:defPPr>
            <a:lvl1pPr algn="ctr">
              <a:defRPr sz="1600" b="1">
                <a:solidFill>
                  <a:schemeClr val="bg1"/>
                </a:solidFill>
                <a:latin typeface="Arial" pitchFamily="34" charset="0"/>
              </a:defRPr>
            </a:lvl1pPr>
          </a:lstStyle>
          <a:p>
            <a:pPr marL="0" marR="0" lvl="0" indent="0" algn="ctr" defTabSz="411470" rtl="0" eaLnBrk="1" fontAlgn="auto" latinLnBrk="0" hangingPunct="1">
              <a:lnSpc>
                <a:spcPct val="100000"/>
              </a:lnSpc>
              <a:spcBef>
                <a:spcPts val="525"/>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r>
              <a:rPr kumimoji="0" lang="en-US" sz="1600" b="1" i="0" u="none" strike="noStrike" kern="1200" cap="none" spc="0" normalizeH="0" baseline="0" noProof="0" dirty="0">
                <a:ln>
                  <a:noFill/>
                </a:ln>
                <a:solidFill>
                  <a:srgbClr val="FFFFFF"/>
                </a:solidFill>
                <a:effectLst/>
                <a:uLnTx/>
                <a:uFillTx/>
                <a:latin typeface="Arial" pitchFamily="34"/>
                <a:ea typeface="Microsoft YaHei" pitchFamily="1"/>
                <a:cs typeface="Geneva" pitchFamily="2"/>
              </a:rPr>
              <a:t>A single problem is bad, repeated problems are worse, and </a:t>
            </a:r>
          </a:p>
        </p:txBody>
      </p:sp>
      <p:sp>
        <p:nvSpPr>
          <p:cNvPr id="6" name="Text Box 2">
            <a:extLst>
              <a:ext uri="{FF2B5EF4-FFF2-40B4-BE49-F238E27FC236}">
                <a16:creationId xmlns:a16="http://schemas.microsoft.com/office/drawing/2014/main" id="{D98A7035-FB54-4A70-9E42-9C2E903E73D8}"/>
              </a:ext>
            </a:extLst>
          </p:cNvPr>
          <p:cNvSpPr/>
          <p:nvPr/>
        </p:nvSpPr>
        <p:spPr>
          <a:xfrm>
            <a:off x="461195" y="1415718"/>
            <a:ext cx="8342728" cy="35883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67500" tIns="33750" rIns="67500" bIns="33750" anchor="t" anchorCtr="0" compatLnSpc="0">
            <a:noAutofit/>
          </a:bodyPr>
          <a:lstStyle/>
          <a:p>
            <a:pPr marL="0" marR="0" lvl="0" indent="0" algn="l" defTabSz="411470" rtl="0" eaLnBrk="1" fontAlgn="auto" latinLnBrk="0" hangingPunct="1">
              <a:lnSpc>
                <a:spcPct val="100000"/>
              </a:lnSpc>
              <a:spcBef>
                <a:spcPts val="451"/>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r>
              <a:rPr kumimoji="0" lang="en-US" sz="1600" b="1" i="0" u="none" strike="noStrike" kern="1200" cap="none" spc="0" normalizeH="0" baseline="0" noProof="0" dirty="0">
                <a:ln>
                  <a:noFill/>
                </a:ln>
                <a:solidFill>
                  <a:srgbClr val="000000"/>
                </a:solidFill>
                <a:effectLst/>
                <a:uLnTx/>
                <a:uFillTx/>
                <a:latin typeface="Arial" pitchFamily="34"/>
                <a:ea typeface="Microsoft YaHei" pitchFamily="1"/>
                <a:cs typeface="Geneva" pitchFamily="2"/>
              </a:rPr>
              <a:t>Containment Action				                      </a:t>
            </a:r>
            <a:r>
              <a:rPr kumimoji="0" lang="en-US" sz="1600" b="1" i="0" u="none" strike="noStrike" kern="1200" cap="none" spc="0" normalizeH="0" baseline="0" noProof="0" dirty="0" err="1">
                <a:ln>
                  <a:noFill/>
                </a:ln>
                <a:solidFill>
                  <a:srgbClr val="000000"/>
                </a:solidFill>
                <a:effectLst/>
                <a:uLnTx/>
                <a:uFillTx/>
                <a:latin typeface="Arial" pitchFamily="34"/>
                <a:ea typeface="Microsoft YaHei" pitchFamily="1"/>
                <a:cs typeface="Geneva" pitchFamily="2"/>
              </a:rPr>
              <a:t>Bandaid</a:t>
            </a:r>
            <a:endParaRPr kumimoji="0" lang="en-US" sz="1600" b="1" i="0" u="none" strike="noStrike" kern="1200" cap="none" spc="0" normalizeH="0" baseline="0" noProof="0" dirty="0">
              <a:ln>
                <a:noFill/>
              </a:ln>
              <a:solidFill>
                <a:srgbClr val="000000"/>
              </a:solidFill>
              <a:effectLst/>
              <a:uLnTx/>
              <a:uFillTx/>
              <a:latin typeface="Arial" pitchFamily="34"/>
              <a:ea typeface="Microsoft YaHei" pitchFamily="1"/>
              <a:cs typeface="Geneva" pitchFamily="2"/>
            </a:endParaRPr>
          </a:p>
          <a:p>
            <a:pPr marL="0" marR="0" lvl="0" indent="0" algn="l" defTabSz="411470" rtl="0" eaLnBrk="1" fontAlgn="auto" latinLnBrk="0" hangingPunct="1">
              <a:lnSpc>
                <a:spcPct val="100000"/>
              </a:lnSpc>
              <a:spcBef>
                <a:spcPts val="525"/>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r>
              <a:rPr kumimoji="0" lang="en-US" sz="2000" b="0" i="0" u="none" strike="noStrike" kern="1200" cap="none" spc="0" normalizeH="0" baseline="0" noProof="0" dirty="0">
                <a:ln>
                  <a:noFill/>
                </a:ln>
                <a:solidFill>
                  <a:srgbClr val="000000"/>
                </a:solidFill>
                <a:effectLst/>
                <a:uLnTx/>
                <a:uFillTx/>
                <a:latin typeface="Arial" pitchFamily="34"/>
                <a:ea typeface="Microsoft YaHei" pitchFamily="1"/>
                <a:cs typeface="Geneva" pitchFamily="2"/>
              </a:rPr>
              <a:t>__X__ 	Attacks Symptoms		 	__X__</a:t>
            </a:r>
          </a:p>
          <a:p>
            <a:pPr marL="0" marR="0" lvl="0" indent="0" algn="l" defTabSz="411470" rtl="0" eaLnBrk="1" fontAlgn="auto" latinLnBrk="0" hangingPunct="1">
              <a:lnSpc>
                <a:spcPct val="100000"/>
              </a:lnSpc>
              <a:spcBef>
                <a:spcPts val="525"/>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r>
              <a:rPr kumimoji="0" lang="en-US" sz="2000" b="0" i="0" u="none" strike="noStrike" kern="1200" cap="none" spc="0" normalizeH="0" baseline="0" noProof="0" dirty="0">
                <a:ln>
                  <a:noFill/>
                </a:ln>
                <a:solidFill>
                  <a:srgbClr val="000000"/>
                </a:solidFill>
                <a:effectLst/>
                <a:uLnTx/>
                <a:uFillTx/>
                <a:latin typeface="Arial" pitchFamily="34"/>
                <a:ea typeface="Microsoft YaHei" pitchFamily="1"/>
                <a:cs typeface="Geneva" pitchFamily="2"/>
              </a:rPr>
              <a:t>__X__ 	Adds Cost 	        				__X__</a:t>
            </a:r>
          </a:p>
          <a:p>
            <a:pPr marL="0" marR="0" lvl="0" indent="0" algn="l" defTabSz="411470" rtl="0" eaLnBrk="1" fontAlgn="auto" latinLnBrk="0" hangingPunct="1">
              <a:lnSpc>
                <a:spcPct val="100000"/>
              </a:lnSpc>
              <a:spcBef>
                <a:spcPts val="525"/>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r>
              <a:rPr kumimoji="0" lang="en-US" sz="2000" b="0" i="0" u="none" strike="noStrike" kern="1200" cap="none" spc="0" normalizeH="0" baseline="0" noProof="0" dirty="0">
                <a:ln>
                  <a:noFill/>
                </a:ln>
                <a:solidFill>
                  <a:srgbClr val="000000"/>
                </a:solidFill>
                <a:effectLst/>
                <a:uLnTx/>
                <a:uFillTx/>
                <a:latin typeface="Arial" pitchFamily="34"/>
                <a:ea typeface="Microsoft YaHei" pitchFamily="1"/>
                <a:cs typeface="Geneva" pitchFamily="2"/>
              </a:rPr>
              <a:t>__X__ 	Monitored while being used		_____</a:t>
            </a:r>
          </a:p>
          <a:p>
            <a:pPr marL="0" marR="0" lvl="0" indent="0" algn="l" defTabSz="411470" rtl="0" eaLnBrk="1" fontAlgn="auto" latinLnBrk="0" hangingPunct="1">
              <a:lnSpc>
                <a:spcPct val="100000"/>
              </a:lnSpc>
              <a:spcBef>
                <a:spcPts val="525"/>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r>
              <a:rPr kumimoji="0" lang="en-US" sz="2000" b="0" i="0" u="none" strike="noStrike" kern="1200" cap="none" spc="0" normalizeH="0" baseline="0" noProof="0" dirty="0">
                <a:ln>
                  <a:noFill/>
                </a:ln>
                <a:solidFill>
                  <a:srgbClr val="000000"/>
                </a:solidFill>
                <a:effectLst/>
                <a:uLnTx/>
                <a:uFillTx/>
                <a:latin typeface="Arial" pitchFamily="34"/>
                <a:ea typeface="Microsoft YaHei" pitchFamily="1"/>
                <a:cs typeface="Geneva" pitchFamily="2"/>
              </a:rPr>
              <a:t>__X__ 	Documented &amp; Data Collected 	_____</a:t>
            </a:r>
          </a:p>
          <a:p>
            <a:pPr marL="0" marR="0" lvl="0" indent="0" algn="l" defTabSz="411470" rtl="0" eaLnBrk="1" fontAlgn="auto" latinLnBrk="0" hangingPunct="1">
              <a:lnSpc>
                <a:spcPct val="100000"/>
              </a:lnSpc>
              <a:spcBef>
                <a:spcPts val="525"/>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r>
              <a:rPr kumimoji="0" lang="en-US" sz="2000" b="0" i="0" u="none" strike="noStrike" kern="1200" cap="none" spc="0" normalizeH="0" baseline="0" noProof="0" dirty="0">
                <a:ln>
                  <a:noFill/>
                </a:ln>
                <a:solidFill>
                  <a:srgbClr val="000000"/>
                </a:solidFill>
                <a:effectLst/>
                <a:uLnTx/>
                <a:uFillTx/>
                <a:latin typeface="Arial" pitchFamily="34"/>
                <a:ea typeface="Microsoft YaHei" pitchFamily="1"/>
                <a:cs typeface="Geneva" pitchFamily="2"/>
              </a:rPr>
              <a:t>__X__ 	Verified for effectiveness 		_____</a:t>
            </a:r>
          </a:p>
          <a:p>
            <a:pPr marL="0" marR="0" lvl="0" indent="0" algn="l" defTabSz="411470" rtl="0" eaLnBrk="1" fontAlgn="auto" latinLnBrk="0" hangingPunct="1">
              <a:lnSpc>
                <a:spcPct val="100000"/>
              </a:lnSpc>
              <a:spcBef>
                <a:spcPts val="525"/>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r>
              <a:rPr kumimoji="0" lang="en-US" sz="2000" b="0" i="0" u="none" strike="noStrike" kern="1200" cap="none" spc="0" normalizeH="0" baseline="0" noProof="0" dirty="0">
                <a:ln>
                  <a:noFill/>
                </a:ln>
                <a:solidFill>
                  <a:srgbClr val="000000"/>
                </a:solidFill>
                <a:effectLst/>
                <a:uLnTx/>
                <a:uFillTx/>
                <a:latin typeface="Arial" pitchFamily="34"/>
                <a:ea typeface="Microsoft YaHei" pitchFamily="1"/>
                <a:cs typeface="Geneva" pitchFamily="2"/>
              </a:rPr>
              <a:t>__X__ 	Replaced by CAPAs      			_____</a:t>
            </a:r>
          </a:p>
          <a:p>
            <a:pPr marL="0" marR="0" lvl="0" indent="0" algn="l" defTabSz="411470" rtl="0" eaLnBrk="1" fontAlgn="auto" latinLnBrk="0" hangingPunct="1">
              <a:lnSpc>
                <a:spcPct val="100000"/>
              </a:lnSpc>
              <a:spcBef>
                <a:spcPts val="525"/>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r>
              <a:rPr kumimoji="0" lang="en-US" sz="2000" b="0" i="0" u="none" strike="noStrike" kern="1200" cap="none" spc="0" normalizeH="0" baseline="0" noProof="0" dirty="0">
                <a:ln>
                  <a:noFill/>
                </a:ln>
                <a:solidFill>
                  <a:srgbClr val="000000"/>
                </a:solidFill>
                <a:effectLst/>
                <a:uLnTx/>
                <a:uFillTx/>
                <a:latin typeface="Arial" pitchFamily="34"/>
                <a:ea typeface="Microsoft YaHei" pitchFamily="1"/>
                <a:cs typeface="Geneva" pitchFamily="2"/>
              </a:rPr>
              <a:t>			(not a permanent expense)</a:t>
            </a:r>
          </a:p>
          <a:p>
            <a:pPr marL="0" marR="0" lvl="0" indent="0" algn="l" defTabSz="411470" rtl="0" eaLnBrk="1" fontAlgn="auto" latinLnBrk="0" hangingPunct="1">
              <a:lnSpc>
                <a:spcPct val="100000"/>
              </a:lnSpc>
              <a:spcBef>
                <a:spcPts val="525"/>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endParaRPr kumimoji="0" lang="en-US" sz="2000" b="0" i="0" u="none" strike="noStrike" kern="1200" cap="none" spc="0" normalizeH="0" baseline="0" noProof="0" dirty="0">
              <a:ln>
                <a:noFill/>
              </a:ln>
              <a:solidFill>
                <a:srgbClr val="000000"/>
              </a:solidFill>
              <a:effectLst/>
              <a:uLnTx/>
              <a:uFillTx/>
              <a:latin typeface="Arial" pitchFamily="34"/>
              <a:ea typeface="Microsoft YaHei" pitchFamily="1"/>
              <a:cs typeface="Geneva" pitchFamily="2"/>
            </a:endParaRPr>
          </a:p>
          <a:p>
            <a:pPr marL="0" marR="0" lvl="0" indent="0" algn="l" defTabSz="411470" rtl="0" eaLnBrk="1" fontAlgn="auto" latinLnBrk="0" hangingPunct="1">
              <a:lnSpc>
                <a:spcPct val="100000"/>
              </a:lnSpc>
              <a:spcBef>
                <a:spcPts val="525"/>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br>
              <a:rPr kumimoji="0" lang="en-US" sz="2000" b="0" i="0" u="none" strike="noStrike" kern="1200" cap="none" spc="0" normalizeH="0" baseline="0" noProof="0" dirty="0">
                <a:ln>
                  <a:noFill/>
                </a:ln>
                <a:solidFill>
                  <a:srgbClr val="000000"/>
                </a:solidFill>
                <a:effectLst/>
                <a:uLnTx/>
                <a:uFillTx/>
                <a:latin typeface="Arial" pitchFamily="34"/>
                <a:ea typeface="Microsoft YaHei" pitchFamily="1"/>
                <a:cs typeface="Geneva" pitchFamily="2"/>
              </a:rPr>
            </a:br>
            <a:endParaRPr kumimoji="0" lang="en-US" sz="2400" b="0" i="0" u="none" strike="noStrike" kern="1200" cap="none" spc="0" normalizeH="0" baseline="0" noProof="0" dirty="0">
              <a:ln>
                <a:noFill/>
              </a:ln>
              <a:solidFill>
                <a:srgbClr val="000000"/>
              </a:solidFill>
              <a:effectLst/>
              <a:uLnTx/>
              <a:uFillTx/>
              <a:latin typeface="Arial" pitchFamily="34"/>
              <a:ea typeface="Microsoft YaHei" pitchFamily="1"/>
              <a:cs typeface="Geneva" pitchFamily="2"/>
            </a:endParaRPr>
          </a:p>
        </p:txBody>
      </p:sp>
      <p:sp>
        <p:nvSpPr>
          <p:cNvPr id="10" name="TextBox 9">
            <a:extLst>
              <a:ext uri="{FF2B5EF4-FFF2-40B4-BE49-F238E27FC236}">
                <a16:creationId xmlns:a16="http://schemas.microsoft.com/office/drawing/2014/main" id="{986C6B90-2CEA-7005-F1F3-D3A76EA0D958}"/>
              </a:ext>
            </a:extLst>
          </p:cNvPr>
          <p:cNvSpPr txBox="1"/>
          <p:nvPr/>
        </p:nvSpPr>
        <p:spPr>
          <a:xfrm>
            <a:off x="398174" y="6070988"/>
            <a:ext cx="8548565" cy="369332"/>
          </a:xfrm>
          <a:prstGeom prst="rect">
            <a:avLst/>
          </a:prstGeom>
          <a:noFill/>
        </p:spPr>
        <p:txBody>
          <a:bodyPr wrap="square">
            <a:spAutoFit/>
          </a:bodyPr>
          <a:lstStyle/>
          <a:p>
            <a:pPr marL="0" marR="0" lvl="0" indent="0" algn="l" defTabSz="411470" rtl="0" eaLnBrk="1" fontAlgn="auto" latinLnBrk="0" hangingPunct="1">
              <a:lnSpc>
                <a:spcPct val="100000"/>
              </a:lnSpc>
              <a:spcBef>
                <a:spcPts val="525"/>
              </a:spcBef>
              <a:spcAft>
                <a:spcPts val="0"/>
              </a:spcAft>
              <a:buClrTx/>
              <a:buSzTx/>
              <a:buFontTx/>
              <a:buNone/>
              <a:tabLst>
                <a:tab pos="0" algn="l"/>
                <a:tab pos="685800" algn="l"/>
                <a:tab pos="1371600" algn="l"/>
                <a:tab pos="2057399" algn="l"/>
                <a:tab pos="2743200" algn="l"/>
                <a:tab pos="3429000" algn="l"/>
                <a:tab pos="4114799" algn="l"/>
                <a:tab pos="4800599" algn="l"/>
                <a:tab pos="5486400" algn="l"/>
                <a:tab pos="6172200" algn="l"/>
                <a:tab pos="6858000" algn="l"/>
                <a:tab pos="7543800" algn="l"/>
              </a:tabLst>
              <a:defRPr/>
            </a:pPr>
            <a:r>
              <a:rPr kumimoji="0" lang="en-US" sz="1800" b="0" i="0" u="none" strike="noStrike" kern="1200" cap="none" spc="0" normalizeH="0" baseline="0" noProof="0" dirty="0">
                <a:ln>
                  <a:noFill/>
                </a:ln>
                <a:solidFill>
                  <a:srgbClr val="FF0000"/>
                </a:solidFill>
                <a:effectLst/>
                <a:uLnTx/>
                <a:uFillTx/>
                <a:latin typeface="Arial" pitchFamily="34"/>
                <a:ea typeface="Microsoft YaHei" pitchFamily="1"/>
                <a:cs typeface="Geneva" pitchFamily="2"/>
              </a:rPr>
              <a:t>failed containment because you tried to minimize the issue is by far the worst</a:t>
            </a:r>
            <a:r>
              <a:rPr kumimoji="0" lang="en-US" sz="1800" b="0" i="0" u="none" strike="noStrike" kern="1200" cap="none" spc="0" normalizeH="0" baseline="0" noProof="0" dirty="0">
                <a:ln>
                  <a:noFill/>
                </a:ln>
                <a:solidFill>
                  <a:srgbClr val="000000"/>
                </a:solidFill>
                <a:effectLst/>
                <a:uLnTx/>
                <a:uFillTx/>
                <a:latin typeface="Arial" pitchFamily="34"/>
                <a:ea typeface="Microsoft YaHei" pitchFamily="1"/>
                <a:cs typeface="Geneva" pitchFamily="2"/>
              </a:rPr>
              <a:t>.</a:t>
            </a:r>
          </a:p>
        </p:txBody>
      </p:sp>
      <p:pic>
        <p:nvPicPr>
          <p:cNvPr id="2" name="Picture 1">
            <a:extLst>
              <a:ext uri="{FF2B5EF4-FFF2-40B4-BE49-F238E27FC236}">
                <a16:creationId xmlns:a16="http://schemas.microsoft.com/office/drawing/2014/main" id="{634396C2-4BF9-0E06-0FD3-3618F699DDD8}"/>
              </a:ext>
            </a:extLst>
          </p:cNvPr>
          <p:cNvPicPr>
            <a:picLocks noChangeAspect="1"/>
          </p:cNvPicPr>
          <p:nvPr/>
        </p:nvPicPr>
        <p:blipFill>
          <a:blip r:embed="rId5"/>
          <a:stretch>
            <a:fillRect/>
          </a:stretch>
        </p:blipFill>
        <p:spPr>
          <a:xfrm rot="5400000">
            <a:off x="6159135" y="2372335"/>
            <a:ext cx="3419475" cy="920246"/>
          </a:xfrm>
          <a:prstGeom prst="rect">
            <a:avLst/>
          </a:prstGeom>
        </p:spPr>
      </p:pic>
      <p:pic>
        <p:nvPicPr>
          <p:cNvPr id="9" name="Audio 8">
            <a:hlinkClick r:id="" action="ppaction://media"/>
            <a:extLst>
              <a:ext uri="{FF2B5EF4-FFF2-40B4-BE49-F238E27FC236}">
                <a16:creationId xmlns:a16="http://schemas.microsoft.com/office/drawing/2014/main" id="{A5564D1C-39A6-D26F-F941-00CAEA2CFE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6885551" y="4094849"/>
            <a:ext cx="2057400" cy="2057400"/>
          </a:xfrm>
          <a:prstGeom prst="ellipse">
            <a:avLst/>
          </a:prstGeom>
        </p:spPr>
      </p:pic>
    </p:spTree>
    <p:extLst>
      <p:ext uri="{BB962C8B-B14F-4D97-AF65-F5344CB8AC3E}">
        <p14:creationId xmlns:p14="http://schemas.microsoft.com/office/powerpoint/2010/main" val="3562418823"/>
      </p:ext>
    </p:extLst>
  </p:cSld>
  <p:clrMapOvr>
    <a:masterClrMapping/>
  </p:clrMapOvr>
  <mc:AlternateContent xmlns:mc="http://schemas.openxmlformats.org/markup-compatibility/2006" xmlns:p14="http://schemas.microsoft.com/office/powerpoint/2010/main">
    <mc:Choice Requires="p14">
      <p:transition spd="slow" p14:dur="2000" advTm="58173"/>
    </mc:Choice>
    <mc:Fallback xmlns="">
      <p:transition spd="slow" advTm="5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9AB2A-99E9-4AF7-AFDB-DA6F7801CE8B}"/>
              </a:ext>
            </a:extLst>
          </p:cNvPr>
          <p:cNvSpPr>
            <a:spLocks noGrp="1"/>
          </p:cNvSpPr>
          <p:nvPr>
            <p:ph type="title"/>
          </p:nvPr>
        </p:nvSpPr>
        <p:spPr>
          <a:xfrm>
            <a:off x="188543" y="209701"/>
            <a:ext cx="8041193" cy="598933"/>
          </a:xfrm>
        </p:spPr>
        <p:txBody>
          <a:bodyPr vert="horz" lIns="91440" tIns="45720" rIns="91440" bIns="45720" rtlCol="0" anchor="b">
            <a:normAutofit/>
          </a:bodyPr>
          <a:lstStyle/>
          <a:p>
            <a:pPr defTabSz="914400"/>
            <a:r>
              <a:rPr lang="en-US" sz="2800" dirty="0">
                <a:solidFill>
                  <a:schemeClr val="tx1"/>
                </a:solidFill>
              </a:rPr>
              <a:t>D3: Containment must include Reach Across</a:t>
            </a:r>
          </a:p>
        </p:txBody>
      </p:sp>
      <p:sp>
        <p:nvSpPr>
          <p:cNvPr id="3" name="Content Placeholder 2">
            <a:extLst>
              <a:ext uri="{FF2B5EF4-FFF2-40B4-BE49-F238E27FC236}">
                <a16:creationId xmlns:a16="http://schemas.microsoft.com/office/drawing/2014/main" id="{B48A5D2D-060F-473F-910F-DD995250491E}"/>
              </a:ext>
            </a:extLst>
          </p:cNvPr>
          <p:cNvSpPr>
            <a:spLocks noGrp="1"/>
          </p:cNvSpPr>
          <p:nvPr>
            <p:ph sz="quarter" idx="12"/>
          </p:nvPr>
        </p:nvSpPr>
        <p:spPr>
          <a:xfrm>
            <a:off x="188543" y="1085285"/>
            <a:ext cx="2683177" cy="5636190"/>
          </a:xfrm>
        </p:spPr>
        <p:txBody>
          <a:bodyPr vert="horz" lIns="91440" tIns="45720" rIns="91440" bIns="45720" rtlCol="0" anchor="t">
            <a:normAutofit/>
          </a:bodyPr>
          <a:lstStyle/>
          <a:p>
            <a:pPr indent="-228600" defTabSz="914400"/>
            <a:r>
              <a:rPr lang="en-US" sz="2000" dirty="0">
                <a:solidFill>
                  <a:schemeClr val="tx1"/>
                </a:solidFill>
              </a:rPr>
              <a:t>Reach across is </a:t>
            </a:r>
            <a:r>
              <a:rPr lang="en-US" sz="2000" u="sng" dirty="0">
                <a:solidFill>
                  <a:schemeClr val="tx1"/>
                </a:solidFill>
              </a:rPr>
              <a:t>not</a:t>
            </a:r>
            <a:r>
              <a:rPr lang="en-US" sz="2000" dirty="0">
                <a:solidFill>
                  <a:schemeClr val="tx1"/>
                </a:solidFill>
              </a:rPr>
              <a:t> a game of “Where’s Waldo?”</a:t>
            </a:r>
            <a:br>
              <a:rPr lang="en-US" sz="2000" dirty="0">
                <a:solidFill>
                  <a:schemeClr val="tx1"/>
                </a:solidFill>
              </a:rPr>
            </a:br>
            <a:br>
              <a:rPr lang="en-US" sz="2000" dirty="0">
                <a:solidFill>
                  <a:schemeClr val="tx1"/>
                </a:solidFill>
              </a:rPr>
            </a:br>
            <a:r>
              <a:rPr lang="en-US" sz="2000" dirty="0">
                <a:solidFill>
                  <a:schemeClr val="tx1"/>
                </a:solidFill>
              </a:rPr>
              <a:t>To be effective it </a:t>
            </a:r>
            <a:br>
              <a:rPr lang="en-US" sz="2000" dirty="0">
                <a:solidFill>
                  <a:schemeClr val="tx1"/>
                </a:solidFill>
              </a:rPr>
            </a:br>
            <a:r>
              <a:rPr lang="en-US" sz="2000" i="1" u="sng" dirty="0">
                <a:solidFill>
                  <a:schemeClr val="tx1"/>
                </a:solidFill>
              </a:rPr>
              <a:t>must be </a:t>
            </a:r>
            <a:r>
              <a:rPr lang="en-US" sz="2000" dirty="0">
                <a:solidFill>
                  <a:schemeClr val="tx1"/>
                </a:solidFill>
              </a:rPr>
              <a:t>systematic.</a:t>
            </a:r>
            <a:br>
              <a:rPr lang="en-US" sz="2000" dirty="0">
                <a:solidFill>
                  <a:schemeClr val="tx1"/>
                </a:solidFill>
              </a:rPr>
            </a:br>
            <a:endParaRPr lang="en-US" sz="2000" dirty="0">
              <a:solidFill>
                <a:schemeClr val="tx1"/>
              </a:solidFill>
            </a:endParaRPr>
          </a:p>
          <a:p>
            <a:pPr indent="-228600" defTabSz="914400"/>
            <a:r>
              <a:rPr lang="en-US" sz="2000" dirty="0">
                <a:solidFill>
                  <a:schemeClr val="tx1"/>
                </a:solidFill>
              </a:rPr>
              <a:t>We and our customers don’t care about your org. chart and any silos that might be in it—we need you to act to protect our end users and the Mission.</a:t>
            </a:r>
            <a:endParaRPr lang="en-US" sz="1600" dirty="0">
              <a:solidFill>
                <a:srgbClr val="00269A"/>
              </a:solidFill>
            </a:endParaRPr>
          </a:p>
          <a:p>
            <a:pPr marL="0" indent="0">
              <a:buNone/>
            </a:pPr>
            <a:br>
              <a:rPr lang="en-US" sz="1600" dirty="0">
                <a:solidFill>
                  <a:schemeClr val="bg2">
                    <a:lumMod val="10000"/>
                  </a:schemeClr>
                </a:solidFill>
              </a:rPr>
            </a:br>
            <a:br>
              <a:rPr lang="en-US" sz="1600" dirty="0">
                <a:solidFill>
                  <a:schemeClr val="bg2">
                    <a:lumMod val="10000"/>
                  </a:schemeClr>
                </a:solidFill>
              </a:rPr>
            </a:br>
            <a:endParaRPr lang="en-US" sz="1600" dirty="0">
              <a:solidFill>
                <a:schemeClr val="bg2">
                  <a:lumMod val="10000"/>
                </a:schemeClr>
              </a:solidFill>
            </a:endParaRPr>
          </a:p>
        </p:txBody>
      </p:sp>
      <p:sp>
        <p:nvSpPr>
          <p:cNvPr id="4" name="Slide Number Placeholder 3">
            <a:extLst>
              <a:ext uri="{FF2B5EF4-FFF2-40B4-BE49-F238E27FC236}">
                <a16:creationId xmlns:a16="http://schemas.microsoft.com/office/drawing/2014/main" id="{9893378C-D080-48F9-9D6D-D562BCD99C38}"/>
              </a:ext>
            </a:extLst>
          </p:cNvPr>
          <p:cNvSpPr>
            <a:spLocks noGrp="1"/>
          </p:cNvSpPr>
          <p:nvPr>
            <p:ph type="sldNum" sz="quarter" idx="16"/>
          </p:nvPr>
        </p:nvSpPr>
        <p:spPr>
          <a:xfrm>
            <a:off x="6808279"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2A2F39E-E4DB-494E-AB40-38356C65078C}"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52" name="Picture 4" descr="Waldo is Bothered by Just About Everything Going On Here | Where's Waldo  Emotionally?">
            <a:extLst>
              <a:ext uri="{FF2B5EF4-FFF2-40B4-BE49-F238E27FC236}">
                <a16:creationId xmlns:a16="http://schemas.microsoft.com/office/drawing/2014/main" id="{45B8F78C-9C3D-4A47-856A-CF1F2DFAA0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86" r="30897" b="3079"/>
          <a:stretch/>
        </p:blipFill>
        <p:spPr bwMode="auto">
          <a:xfrm>
            <a:off x="2871720" y="1085285"/>
            <a:ext cx="6174016" cy="450424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2BE24EE2-BF53-2E43-479A-24B94CC8A9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38445724"/>
      </p:ext>
    </p:extLst>
  </p:cSld>
  <p:clrMapOvr>
    <a:masterClrMapping/>
  </p:clrMapOvr>
  <mc:AlternateContent xmlns:mc="http://schemas.openxmlformats.org/markup-compatibility/2006" xmlns:p14="http://schemas.microsoft.com/office/powerpoint/2010/main">
    <mc:Choice Requires="p14">
      <p:transition spd="slow" p14:dur="2000" advTm="54661"/>
    </mc:Choice>
    <mc:Fallback xmlns="">
      <p:transition spd="slow" advTm="5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7_Office Theme">
  <a:themeElements>
    <a:clrScheme name="NG 2020 Blue, Black and Accents">
      <a:dk1>
        <a:srgbClr val="00269A"/>
      </a:dk1>
      <a:lt1>
        <a:srgbClr val="FFFFFF"/>
      </a:lt1>
      <a:dk2>
        <a:srgbClr val="000000"/>
      </a:dk2>
      <a:lt2>
        <a:srgbClr val="E7E6E6"/>
      </a:lt2>
      <a:accent1>
        <a:srgbClr val="135FA5"/>
      </a:accent1>
      <a:accent2>
        <a:srgbClr val="83D3D4"/>
      </a:accent2>
      <a:accent3>
        <a:srgbClr val="2D8183"/>
      </a:accent3>
      <a:accent4>
        <a:srgbClr val="910C07"/>
      </a:accent4>
      <a:accent5>
        <a:srgbClr val="209FDE"/>
      </a:accent5>
      <a:accent6>
        <a:srgbClr val="F48154"/>
      </a:accent6>
      <a:hlink>
        <a:srgbClr val="135FA5"/>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G 2020Standard-16x9-fix.potx" id="{78BD5344-5BE4-4B2A-B1BF-4AEA7BF953DC}" vid="{EBAECA11-8DB6-4EB0-ACF0-3A96440BA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1428E98482D84C959B093EACFEC8C2" ma:contentTypeVersion="11" ma:contentTypeDescription="Create a new document." ma:contentTypeScope="" ma:versionID="88663a0297aa93bfff7fd4024d7419e1">
  <xsd:schema xmlns:xsd="http://www.w3.org/2001/XMLSchema" xmlns:xs="http://www.w3.org/2001/XMLSchema" xmlns:p="http://schemas.microsoft.com/office/2006/metadata/properties" xmlns:ns2="55a73b5b-e3de-49b8-9505-0321e2a240a6" xmlns:ns3="7de2fba0-f196-40a6-9a7d-87f443596bdd" targetNamespace="http://schemas.microsoft.com/office/2006/metadata/properties" ma:root="true" ma:fieldsID="9366aa32c638e4dd7a3045758c10b47e" ns2:_="" ns3:_="">
    <xsd:import namespace="55a73b5b-e3de-49b8-9505-0321e2a240a6"/>
    <xsd:import namespace="7de2fba0-f196-40a6-9a7d-87f443596b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73b5b-e3de-49b8-9505-0321e2a240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1e66014-0ed7-4bb2-b746-ad8c74ccc79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e2fba0-f196-40a6-9a7d-87f443596bd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171d1f5-7c22-4f49-9291-0f861f78a297}" ma:internalName="TaxCatchAll" ma:showField="CatchAllData" ma:web="7de2fba0-f196-40a6-9a7d-87f443596b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5a73b5b-e3de-49b8-9505-0321e2a240a6">
      <Terms xmlns="http://schemas.microsoft.com/office/infopath/2007/PartnerControls"/>
    </lcf76f155ced4ddcb4097134ff3c332f>
    <TaxCatchAll xmlns="7de2fba0-f196-40a6-9a7d-87f443596b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E4B14A-C55B-4227-AB4E-EF9D372C5A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73b5b-e3de-49b8-9505-0321e2a240a6"/>
    <ds:schemaRef ds:uri="7de2fba0-f196-40a6-9a7d-87f443596b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F9CF66-6AF2-4DB5-A78E-D5ACC92B0506}">
  <ds:schemaRefs>
    <ds:schemaRef ds:uri="http://purl.org/dc/elements/1.1/"/>
    <ds:schemaRef ds:uri="http://purl.org/dc/dcmitype/"/>
    <ds:schemaRef ds:uri="http://schemas.openxmlformats.org/package/2006/metadata/core-properties"/>
    <ds:schemaRef ds:uri="http://www.w3.org/XML/1998/namespace"/>
    <ds:schemaRef ds:uri="http://schemas.microsoft.com/office/2006/documentManagement/types"/>
    <ds:schemaRef ds:uri="a53b6d3a-f553-4490-8e10-d443bd35410d"/>
    <ds:schemaRef ds:uri="http://purl.org/dc/terms/"/>
    <ds:schemaRef ds:uri="http://schemas.microsoft.com/office/infopath/2007/PartnerControls"/>
    <ds:schemaRef ds:uri="http://schemas.microsoft.com/office/2006/metadata/properties"/>
    <ds:schemaRef ds:uri="55a73b5b-e3de-49b8-9505-0321e2a240a6"/>
    <ds:schemaRef ds:uri="7de2fba0-f196-40a6-9a7d-87f443596bdd"/>
  </ds:schemaRefs>
</ds:datastoreItem>
</file>

<file path=customXml/itemProps3.xml><?xml version="1.0" encoding="utf-8"?>
<ds:datastoreItem xmlns:ds="http://schemas.openxmlformats.org/officeDocument/2006/customXml" ds:itemID="{A3C39DB9-D54F-4555-9A90-F63D344B59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PowerPointTemplate4-3</Template>
  <TotalTime>31073</TotalTime>
  <Words>5662</Words>
  <Application>Microsoft Office PowerPoint</Application>
  <PresentationFormat>On-screen Show (4:3)</PresentationFormat>
  <Paragraphs>642</Paragraphs>
  <Slides>39</Slides>
  <Notes>23</Notes>
  <HiddenSlides>0</HiddenSlides>
  <MMClips>38</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6" baseType="lpstr">
      <vt:lpstr>Microsoft YaHei</vt:lpstr>
      <vt:lpstr>Arial</vt:lpstr>
      <vt:lpstr>Calibri</vt:lpstr>
      <vt:lpstr>News Gothic MT</vt:lpstr>
      <vt:lpstr>7_Office Theme</vt:lpstr>
      <vt:lpstr>Graph</vt:lpstr>
      <vt:lpstr>VISIO</vt:lpstr>
      <vt:lpstr>PowerPoint Presentation</vt:lpstr>
      <vt:lpstr>Problem Solving</vt:lpstr>
      <vt:lpstr>What are we looking for?</vt:lpstr>
      <vt:lpstr>What are the NGC 8D’s?</vt:lpstr>
      <vt:lpstr>Pro-Tips</vt:lpstr>
      <vt:lpstr>PowerPoint Presentation</vt:lpstr>
      <vt:lpstr>D3: Containment Including Reach-Back &amp; Reach-Across</vt:lpstr>
      <vt:lpstr>D3:  Containment is more than a Bandaid  (e.g., extra inspection)</vt:lpstr>
      <vt:lpstr>D3: Containment must include Reach Across</vt:lpstr>
      <vt:lpstr>D4:  Identify and Verify Root Causes</vt:lpstr>
      <vt:lpstr>D4a: Failure Analysis:  what went wrong</vt:lpstr>
      <vt:lpstr>Only after you know what went wrong, are you ready to ask why--Root Cause Analysis  </vt:lpstr>
      <vt:lpstr>Failure Analysis prevents treating Symptoms  (versus getting to and eliminating the problem) </vt:lpstr>
      <vt:lpstr>D4a:  Possible Root Causes</vt:lpstr>
      <vt:lpstr>D4b:  Root Cause Analysis (RCA):  why did the failure(s) in D4a occur?</vt:lpstr>
      <vt:lpstr>D4b: Example 5 Why and how to evaluate it</vt:lpstr>
      <vt:lpstr>D4b: 3 X 5 why’s</vt:lpstr>
      <vt:lpstr>3rd branch of 3x5 Why or big bone: Systems Root Cause Introduction</vt:lpstr>
      <vt:lpstr>D4b: Generating Possible Root Causes: Brainstorming </vt:lpstr>
      <vt:lpstr>D4b: Fishbones diagrams show complex multi-level thinking  </vt:lpstr>
      <vt:lpstr>D4b: You are not restricted to           MMMME as ‘bones’ </vt:lpstr>
      <vt:lpstr>D4b Tip:  Beware of “Root cause was ‘Human Error’” </vt:lpstr>
      <vt:lpstr>D4c:  Root Cause Confirmation</vt:lpstr>
      <vt:lpstr>D4c: Root Cause Confirmation</vt:lpstr>
      <vt:lpstr>D4c: Implications of the definition</vt:lpstr>
      <vt:lpstr>D4c: Continuous Data</vt:lpstr>
      <vt:lpstr>D4c: Root Cause Confirmed!</vt:lpstr>
      <vt:lpstr>D5:  Proposed Solutions</vt:lpstr>
      <vt:lpstr>D5:  Practical Methods</vt:lpstr>
      <vt:lpstr>D5: Choose practical methods (the Delphi Rating)</vt:lpstr>
      <vt:lpstr>Delphi Ratings:  how to roll your own making opinions look quantitative</vt:lpstr>
      <vt:lpstr>D5: Bring your readers with you: The Solutions Selection Matrix </vt:lpstr>
      <vt:lpstr>D6: Evaluate Results  </vt:lpstr>
      <vt:lpstr>VOE (Verification of Effectiveness)</vt:lpstr>
      <vt:lpstr>Pro-TIPs:  Getting people to change  (or at least, to resist change less…)</vt:lpstr>
      <vt:lpstr>D7: Mistake-Proofing as a route to permanence </vt:lpstr>
      <vt:lpstr>D7 Mistake-Proofing – Levels of Prevention </vt:lpstr>
      <vt:lpstr>A few words about Reach Across</vt:lpstr>
      <vt:lpstr>PowerPoint Presentation</vt:lpstr>
    </vt:vector>
  </TitlesOfParts>
  <Company>Northrop Grumman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Grazman</dc:creator>
  <cp:lastModifiedBy>Link, Jim [US] (CO)</cp:lastModifiedBy>
  <cp:revision>353</cp:revision>
  <cp:lastPrinted>2023-11-14T15:17:18Z</cp:lastPrinted>
  <dcterms:created xsi:type="dcterms:W3CDTF">2022-02-23T13:17:59Z</dcterms:created>
  <dcterms:modified xsi:type="dcterms:W3CDTF">2025-03-24T17:28:17Z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GCENTSensitivityLevels">
    <vt:lpwstr/>
  </property>
  <property fmtid="{D5CDD505-2E9C-101B-9397-08002B2CF9AE}" pid="3" name="NGCENTProgram">
    <vt:lpwstr/>
  </property>
  <property fmtid="{D5CDD505-2E9C-101B-9397-08002B2CF9AE}" pid="4" name="NGCENTOrganization">
    <vt:lpwstr/>
  </property>
  <property fmtid="{D5CDD505-2E9C-101B-9397-08002B2CF9AE}" pid="5" name="NGCENTOriginCountry">
    <vt:lpwstr>1;#United States (US)|f4f4ed40-0317-491b-9959-5ea628d96313</vt:lpwstr>
  </property>
  <property fmtid="{D5CDD505-2E9C-101B-9397-08002B2CF9AE}" pid="6" name="NGCENTDivision">
    <vt:lpwstr/>
  </property>
  <property fmtid="{D5CDD505-2E9C-101B-9397-08002B2CF9AE}" pid="7" name="ContentTypeId">
    <vt:lpwstr>0x010100181428E98482D84C959B093EACFEC8C2</vt:lpwstr>
  </property>
  <property fmtid="{D5CDD505-2E9C-101B-9397-08002B2CF9AE}" pid="8" name="NGCENTSector">
    <vt:lpwstr>45;#Corporate Office (CO)|025da7ed-eff4-4c15-81b7-396cffb54ad8</vt:lpwstr>
  </property>
  <property fmtid="{D5CDD505-2E9C-101B-9397-08002B2CF9AE}" pid="9" name="_dlc_DocIdItemGuid">
    <vt:lpwstr>5580000b-fa5f-4c44-b9ee-26c0819d5aed</vt:lpwstr>
  </property>
  <property fmtid="{D5CDD505-2E9C-101B-9397-08002B2CF9AE}" pid="10" name="NGCENTCampus">
    <vt:lpwstr/>
  </property>
  <property fmtid="{D5CDD505-2E9C-101B-9397-08002B2CF9AE}" pid="11" name="MediaServiceImageTags">
    <vt:lpwstr/>
  </property>
</Properties>
</file>